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89" r:id="rId2"/>
  </p:sldMasterIdLst>
  <p:notesMasterIdLst>
    <p:notesMasterId r:id="rId31"/>
  </p:notesMasterIdLst>
  <p:sldIdLst>
    <p:sldId id="292" r:id="rId3"/>
    <p:sldId id="293" r:id="rId4"/>
    <p:sldId id="272" r:id="rId5"/>
    <p:sldId id="301" r:id="rId6"/>
    <p:sldId id="267" r:id="rId7"/>
    <p:sldId id="289" r:id="rId8"/>
    <p:sldId id="288" r:id="rId9"/>
    <p:sldId id="294" r:id="rId10"/>
    <p:sldId id="290" r:id="rId11"/>
    <p:sldId id="295" r:id="rId12"/>
    <p:sldId id="308" r:id="rId13"/>
    <p:sldId id="297" r:id="rId14"/>
    <p:sldId id="300" r:id="rId15"/>
    <p:sldId id="315" r:id="rId16"/>
    <p:sldId id="302" r:id="rId17"/>
    <p:sldId id="305" r:id="rId18"/>
    <p:sldId id="304" r:id="rId19"/>
    <p:sldId id="299" r:id="rId20"/>
    <p:sldId id="313" r:id="rId21"/>
    <p:sldId id="314" r:id="rId22"/>
    <p:sldId id="318" r:id="rId23"/>
    <p:sldId id="306" r:id="rId24"/>
    <p:sldId id="310" r:id="rId25"/>
    <p:sldId id="311" r:id="rId26"/>
    <p:sldId id="317" r:id="rId27"/>
    <p:sldId id="312" r:id="rId28"/>
    <p:sldId id="319" r:id="rId29"/>
    <p:sldId id="316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01" autoAdjust="0"/>
    <p:restoredTop sz="91990" autoAdjust="0"/>
  </p:normalViewPr>
  <p:slideViewPr>
    <p:cSldViewPr snapToGrid="0">
      <p:cViewPr>
        <p:scale>
          <a:sx n="100" d="100"/>
          <a:sy n="100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34DE6-6D9B-4A7E-9F6C-17D407AD6BBC}" type="datetimeFigureOut">
              <a:rPr lang="es-CO" smtClean="0"/>
              <a:t>22/07/2025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9333C-6CD7-4881-8C5B-E9D37AD3AF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3732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Aca un poco de contexto y es que Trabajamos con tres escenarios SSP: moderado (SSP2-4.5), intermedio (SSP3-7.0) y altas emisiones (SSP5-8.5) hasta 2100.</a:t>
            </a:r>
          </a:p>
          <a:p>
            <a:r>
              <a:rPr lang="es-ES" dirty="0"/>
              <a:t>Estos escenarios representan diferentes trayectorias socioeconómicas compartidas - desde desarrollo sostenible con mitigación moderada (SSP2-4.5), pasando por rivalidad regional con políticas lentas (SSP3-7.0), hasta desarrollo rápido intensivo en combustibles fósiles (SSP5-8.5). Diferentes trayectorias humanas, diferentes impactos en deslizamientos.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0092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7FF3C-9AF7-93EB-475B-315B3FCD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FDD29F-3C48-202C-5522-8B7C6D759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850A1CC-8CFC-815F-FF43-9C13566F7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92B34C-35CB-0EE9-FD73-5DE62DF5E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1470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A08A-34B2-AA5C-ACFD-30437F487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550E238-8050-01A8-4328-09DF9A0B0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C14AB6-C836-A14F-D089-698314B85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8EAAAF-B510-3298-4092-49E9F55E6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7271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20D2-DA9F-C47E-F5FE-94825EC79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E90142A-D6C2-2ACB-A5CF-A0DBB7A5F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CA016EB-8BF5-B36A-7156-E698CE659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A941C6-B392-BE93-F20C-A4942FDAF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1128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A0EC8-F4C3-ADF0-839B-0ED6377F0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2338C27-37F3-A7B7-6CCD-82D24478C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43EC8B-F975-9DB6-DCD0-7B6F80AEC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218EF3-79EF-0038-F01F-4F2AB4A4C6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583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D1F25-A770-6BFA-938D-A1B90DE5A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CE9A3AF-637F-6551-203A-50626B90F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9EED1AB-F21F-AB27-ED25-2C37EC7AD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F2D1AC-0E62-2798-CDAE-9514EA2C1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8690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86E29-854C-98ED-0192-2549F1125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915DA26-83EA-6830-D0BE-ADBC42F40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0AE29EA-9244-FFE2-7B22-DF7D5EA48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419DDB-74B2-23F2-F54D-3B409D894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0355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F2DCA-B329-1F16-4F44-6CC80914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2714769-F890-2CD0-489E-1C46795F6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FC3A93-185D-0D6A-F1F5-9D064F992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pueden ver en estos mapas, calculamos el Índice de Moran Global para la variable </a:t>
            </a:r>
            <a:r>
              <a:rPr lang="es-ES" b="1" dirty="0"/>
              <a:t>pendiente media</a:t>
            </a:r>
            <a:r>
              <a:rPr lang="es-ES" dirty="0"/>
              <a:t> para evaluar si existe autocorrelación espacial en la topografía colombiana.</a:t>
            </a:r>
          </a:p>
          <a:p>
            <a:r>
              <a:rPr lang="es-ES" dirty="0"/>
              <a:t>Obtuvimos un </a:t>
            </a:r>
            <a:r>
              <a:rPr lang="es-ES" b="1" dirty="0"/>
              <a:t>I de Moran de 0.68</a:t>
            </a:r>
            <a:r>
              <a:rPr lang="es-ES" dirty="0"/>
              <a:t>, que es estadísticamente significativo. Este valor indica una </a:t>
            </a:r>
            <a:r>
              <a:rPr lang="es-ES" b="1" dirty="0"/>
              <a:t>fuerte autocorrelación espacial</a:t>
            </a:r>
            <a:r>
              <a:rPr lang="es-ES" dirty="0"/>
              <a:t> en las pendientes, lo cual significa que las cuencas con pendientes similares tienden a estar </a:t>
            </a:r>
            <a:r>
              <a:rPr lang="es-ES" b="1" dirty="0"/>
              <a:t>agrupadas espacialmente</a:t>
            </a:r>
            <a:r>
              <a:rPr lang="es-ES" dirty="0"/>
              <a:t>.</a:t>
            </a:r>
          </a:p>
          <a:p>
            <a:r>
              <a:rPr lang="es-ES" dirty="0"/>
              <a:t>En el </a:t>
            </a:r>
            <a:r>
              <a:rPr lang="es-ES" b="1" dirty="0"/>
              <a:t>mapa de </a:t>
            </a:r>
            <a:r>
              <a:rPr lang="es-ES" b="1" dirty="0" err="1"/>
              <a:t>clusters</a:t>
            </a:r>
            <a:r>
              <a:rPr lang="es-ES" b="1" dirty="0"/>
              <a:t> LISA</a:t>
            </a:r>
            <a:r>
              <a:rPr lang="es-ES" dirty="0"/>
              <a:t> vemos claramente esta agrupación topográfica: </a:t>
            </a:r>
            <a:r>
              <a:rPr lang="es-ES" b="1" dirty="0"/>
              <a:t>16.9% son puntos calientes</a:t>
            </a:r>
            <a:r>
              <a:rPr lang="es-ES" dirty="0"/>
              <a:t> (pendientes altas agrupadas) y </a:t>
            </a:r>
            <a:r>
              <a:rPr lang="es-ES" b="1" dirty="0"/>
              <a:t>4.4% son puntos fríos</a:t>
            </a:r>
            <a:r>
              <a:rPr lang="es-ES" dirty="0"/>
              <a:t> (pendientes bajas agrupadas). Colombia tiene una </a:t>
            </a:r>
            <a:r>
              <a:rPr lang="es-ES" b="1" dirty="0"/>
              <a:t>heterogeneidad topográfica marcada</a:t>
            </a:r>
            <a:r>
              <a:rPr lang="es-ES" dirty="0"/>
              <a:t>.</a:t>
            </a:r>
          </a:p>
          <a:p>
            <a:r>
              <a:rPr lang="es-ES" b="1" dirty="0"/>
              <a:t>Esto es crucial para nuestro análisis</a:t>
            </a:r>
            <a:r>
              <a:rPr lang="es-ES" dirty="0"/>
              <a:t> porque si nuestras variables predictoras como la pendiente muestran esta fuerte variación espacial, entonces las </a:t>
            </a:r>
            <a:r>
              <a:rPr lang="es-ES" b="1" dirty="0"/>
              <a:t>relaciones entre pendiente y susceptibilidad a deslizamientos también variarán geográficamente</a:t>
            </a:r>
            <a:r>
              <a:rPr lang="es-ES" dirty="0"/>
              <a:t>, lo cual conlleva a que </a:t>
            </a:r>
            <a:r>
              <a:rPr lang="es-ES" b="1" dirty="0"/>
              <a:t>un modelo global que asuma la misma relación pendiente-deslizamiento para toda Colombia sería inadecuado</a:t>
            </a:r>
            <a:r>
              <a:rPr lang="es-ES" dirty="0"/>
              <a:t>.</a:t>
            </a:r>
          </a:p>
          <a:p>
            <a:r>
              <a:rPr lang="es-ES" b="1" dirty="0"/>
              <a:t>Esto justifica la necesidad de modelado local (GWR)</a:t>
            </a:r>
            <a:r>
              <a:rPr lang="es-ES" dirty="0"/>
              <a:t>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F2B01A-B4B8-95BE-94FB-77447806D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388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771EC-CF89-E783-F5EE-5104A5AAD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78629B-3A4E-DC92-D18B-9C3E2EC5B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1960FB6-6F23-4189-5FCA-43ECC3F4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Aunque los modelos SAR capturaron la dependencia espacial (52.5% efecto vecindad), </a:t>
            </a:r>
            <a:r>
              <a:rPr lang="es-ES" b="1" dirty="0"/>
              <a:t>asumen que las relaciones son constantes en todo el territorio</a:t>
            </a:r>
            <a:r>
              <a:rPr lang="es-ES" dirty="0"/>
              <a:t>. </a:t>
            </a:r>
          </a:p>
          <a:p>
            <a:r>
              <a:rPr lang="es-ES" dirty="0"/>
              <a:t>Pero como vimos en el análisis de autocorrelación, Colombia tiene heterogeneidad topográfica marcada.</a:t>
            </a:r>
          </a:p>
          <a:p>
            <a:r>
              <a:rPr lang="es-ES" dirty="0"/>
              <a:t>La Regresión Geográficamente Ponderada va más allá - permite que los efectos varíen espacialmente. </a:t>
            </a:r>
            <a:r>
              <a:rPr lang="es-ES" b="1" dirty="0"/>
              <a:t>Utilizamos inicialmente 100 vecinos</a:t>
            </a:r>
            <a:r>
              <a:rPr lang="es-ES" dirty="0"/>
              <a:t> para el cálculo de los pesos locales.</a:t>
            </a:r>
          </a:p>
          <a:p>
            <a:r>
              <a:rPr lang="es-ES" b="1" dirty="0"/>
              <a:t>Resultado importante</a:t>
            </a:r>
            <a:r>
              <a:rPr lang="es-ES" dirty="0"/>
              <a:t>: A diferencia del modelo SAR donde algunas variables climáticas no fueron significativas, </a:t>
            </a:r>
            <a:r>
              <a:rPr lang="es-ES" b="1" dirty="0"/>
              <a:t>en GWR todas las variables resultaron significativas</a:t>
            </a:r>
            <a:r>
              <a:rPr lang="es-ES" dirty="0"/>
              <a:t>. Esto sugiere que cuando permitimos variación espacial en los coeficientes, capturamos relaciones locales que el modelo global no detectaba. GWR captura esta heterogeneidad real que SAR no pudo modelar completamente.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303C03-8151-902C-745D-7FEC102C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367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0FE31-8FE2-67C8-32E4-80D46179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EB7E29F-0D46-EF66-9946-89693FD4E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8DB71B7-70EF-A034-EBF6-A02AEAC49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09AB9A-93BE-9027-9480-F5C14F9C2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5753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404C-CC81-C78E-EEB9-ED872A13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2F5C88-AB28-38DC-D7D7-EDC5DA9EC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D765873-191D-2F60-8C4E-54316A8A8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5EC249-84D6-FEED-EE7E-FAE067A91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0310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B2297-2014-FC46-C3F7-1B85399A8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472A0E8-F1DA-4D9E-7088-175118452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F480F1-323B-4592-104E-DD34102E0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I'm preparing presentation slides for my spatial analysis project on landslide susceptibility in Colombia. I have completed the analysis using methodologies from my professor's geospatial analysis book and now need help weaving a cohesive narrative for the presentation. I want to build compelling slides that tell the story of my methodological progression and results interpretation.</a:t>
            </a:r>
            <a:endParaRPr lang="en-US" dirty="0"/>
          </a:p>
          <a:p>
            <a:r>
              <a:rPr lang="en-US" b="1" dirty="0"/>
              <a:t>Project Context:</a:t>
            </a:r>
          </a:p>
          <a:p>
            <a:r>
              <a:rPr lang="en-US" b="1" dirty="0"/>
              <a:t>Dataset:</a:t>
            </a:r>
            <a:r>
              <a:rPr lang="en-US" dirty="0"/>
              <a:t> 1700 watersheds in Colombia with landslide occurrence data</a:t>
            </a:r>
          </a:p>
          <a:p>
            <a:r>
              <a:rPr lang="en-US" b="1" dirty="0"/>
              <a:t>Response variable:</a:t>
            </a:r>
            <a:r>
              <a:rPr lang="en-US" dirty="0"/>
              <a:t> </a:t>
            </a:r>
            <a:r>
              <a:rPr lang="en-US" dirty="0" err="1"/>
              <a:t>Y_bin</a:t>
            </a:r>
            <a:r>
              <a:rPr lang="en-US" dirty="0"/>
              <a:t> (binary: landslide occurrence ≥1)</a:t>
            </a:r>
          </a:p>
          <a:p>
            <a:r>
              <a:rPr lang="en-US" b="1" dirty="0"/>
              <a:t>Objective:</a:t>
            </a:r>
            <a:r>
              <a:rPr lang="en-US" dirty="0"/>
              <a:t> Model spatial heterogeneity in landslide susceptibility using progressive methodological approaches</a:t>
            </a:r>
          </a:p>
          <a:p>
            <a:r>
              <a:rPr lang="en-US" b="1" dirty="0"/>
              <a:t>Data Structure:</a:t>
            </a:r>
          </a:p>
          <a:p>
            <a:r>
              <a:rPr lang="en-US" b="1" dirty="0"/>
              <a:t>Climate variables:</a:t>
            </a:r>
            <a:endParaRPr lang="en-US" dirty="0"/>
          </a:p>
          <a:p>
            <a:r>
              <a:rPr lang="en-US" dirty="0"/>
              <a:t>H_CWD (Consecutive Wet Days)</a:t>
            </a:r>
          </a:p>
          <a:p>
            <a:r>
              <a:rPr lang="en-US" dirty="0"/>
              <a:t>H_RX5day (Max 5-day precipitation)</a:t>
            </a:r>
          </a:p>
          <a:p>
            <a:r>
              <a:rPr lang="en-US" dirty="0"/>
              <a:t>H_R95p (Very wet days precipitation)</a:t>
            </a:r>
          </a:p>
          <a:p>
            <a:r>
              <a:rPr lang="en-US" b="1" dirty="0"/>
              <a:t>Physical variables:</a:t>
            </a:r>
            <a:endParaRPr lang="en-US" dirty="0"/>
          </a:p>
          <a:p>
            <a:r>
              <a:rPr lang="en-US" dirty="0"/>
              <a:t>SUB_AREA (watershed area)</a:t>
            </a:r>
          </a:p>
          <a:p>
            <a:r>
              <a:rPr lang="en-US" dirty="0" err="1"/>
              <a:t>elev_mean</a:t>
            </a:r>
            <a:r>
              <a:rPr lang="en-US" dirty="0"/>
              <a:t> (mean elevation)</a:t>
            </a:r>
          </a:p>
          <a:p>
            <a:r>
              <a:rPr lang="en-US" dirty="0" err="1"/>
              <a:t>slope_mean</a:t>
            </a:r>
            <a:r>
              <a:rPr lang="en-US" dirty="0"/>
              <a:t> (mean slope)</a:t>
            </a:r>
          </a:p>
          <a:p>
            <a:r>
              <a:rPr lang="en-US" dirty="0"/>
              <a:t>PGA (Peak Ground Acceleration)</a:t>
            </a:r>
          </a:p>
          <a:p>
            <a:r>
              <a:rPr lang="en-US" dirty="0" err="1"/>
              <a:t>hypsometri</a:t>
            </a:r>
            <a:r>
              <a:rPr lang="en-US" dirty="0"/>
              <a:t> (hypsometric index)</a:t>
            </a:r>
          </a:p>
          <a:p>
            <a:r>
              <a:rPr lang="en-US" b="1" dirty="0"/>
              <a:t>Grouping variable:</a:t>
            </a:r>
            <a:endParaRPr lang="en-US" dirty="0"/>
          </a:p>
          <a:p>
            <a:r>
              <a:rPr lang="en-US" dirty="0"/>
              <a:t>regime (4 categories: Q1=525 </a:t>
            </a:r>
            <a:r>
              <a:rPr lang="en-US" dirty="0" err="1"/>
              <a:t>obs</a:t>
            </a:r>
            <a:r>
              <a:rPr lang="en-US" dirty="0"/>
              <a:t>, Q2=249 </a:t>
            </a:r>
            <a:r>
              <a:rPr lang="en-US" dirty="0" err="1"/>
              <a:t>obs</a:t>
            </a:r>
            <a:r>
              <a:rPr lang="en-US" dirty="0"/>
              <a:t>, Q3=920 </a:t>
            </a:r>
            <a:r>
              <a:rPr lang="en-US" dirty="0" err="1"/>
              <a:t>obs</a:t>
            </a:r>
            <a:r>
              <a:rPr lang="en-US" dirty="0"/>
              <a:t>, Q4=6 </a:t>
            </a:r>
            <a:r>
              <a:rPr lang="en-US" dirty="0" err="1"/>
              <a:t>obs</a:t>
            </a:r>
            <a:r>
              <a:rPr lang="en-US" dirty="0"/>
              <a:t> - severely unbalanced)</a:t>
            </a:r>
          </a:p>
          <a:p>
            <a:r>
              <a:rPr lang="en-US" b="1" dirty="0"/>
              <a:t>Methodological Framework:</a:t>
            </a:r>
          </a:p>
          <a:p>
            <a:r>
              <a:rPr lang="en-US" dirty="0"/>
              <a:t>Following methodologies from: https://edieraristizabal.github.io/Libro_AnalisisGeoespacial/</a:t>
            </a:r>
          </a:p>
          <a:p>
            <a:r>
              <a:rPr lang="en-US" b="1" dirty="0"/>
              <a:t>1. Spatial Regimes (Chapter 12):</a:t>
            </a:r>
          </a:p>
          <a:p>
            <a:r>
              <a:rPr lang="en-US" dirty="0"/>
              <a:t>https://edieraristizabal.github.io/Libro_AnalisisGeoespacial/12_Jerarquicos.html</a:t>
            </a:r>
          </a:p>
          <a:p>
            <a:r>
              <a:rPr lang="en-US" b="1" dirty="0"/>
              <a:t>Implemented:</a:t>
            </a:r>
            <a:r>
              <a:rPr lang="en-US" dirty="0"/>
              <a:t> Variable intercepts and variable coefficients by spatial regimes</a:t>
            </a:r>
          </a:p>
          <a:p>
            <a:r>
              <a:rPr lang="en-US" b="1" dirty="0"/>
              <a:t>2. Hierarchical Models (R implementation):</a:t>
            </a:r>
          </a:p>
          <a:p>
            <a:r>
              <a:rPr lang="en-US" dirty="0"/>
              <a:t>m1 (Simple GLM) - baseline model</a:t>
            </a:r>
          </a:p>
          <a:p>
            <a:r>
              <a:rPr lang="en-US" dirty="0"/>
              <a:t>m3 (Random intercept) - spatial grouping by regime</a:t>
            </a:r>
          </a:p>
          <a:p>
            <a:r>
              <a:rPr lang="en-US" dirty="0"/>
              <a:t>m2 (Random slopes) - complex spatial effects</a:t>
            </a:r>
          </a:p>
          <a:p>
            <a:r>
              <a:rPr lang="en-US" b="1" dirty="0"/>
              <a:t>3. MGWR Implementation:</a:t>
            </a:r>
          </a:p>
          <a:p>
            <a:r>
              <a:rPr lang="en-US" dirty="0"/>
              <a:t>https://edieraristizabal.github.io/Libro_AnalisisGeoespacial/13_MGWR.html</a:t>
            </a:r>
          </a:p>
          <a:p>
            <a:r>
              <a:rPr lang="en-US" dirty="0"/>
              <a:t>Multi-scale geographically weighted regression allowing continuous spatial variation</a:t>
            </a:r>
          </a:p>
          <a:p>
            <a:r>
              <a:rPr lang="en-US" b="1" dirty="0"/>
              <a:t>My Results Interpretation &amp; Narrative:</a:t>
            </a:r>
          </a:p>
          <a:p>
            <a:r>
              <a:rPr lang="en-US" b="1" dirty="0"/>
              <a:t>Methodological progression:</a:t>
            </a:r>
            <a:r>
              <a:rPr lang="en-US" dirty="0"/>
              <a:t> Started with discrete spatial regimes → hierarchical models → continuous spatial modeling (MGWR)</a:t>
            </a:r>
          </a:p>
          <a:p>
            <a:r>
              <a:rPr lang="en-US" b="1" dirty="0"/>
              <a:t>Key finding:</a:t>
            </a:r>
            <a:r>
              <a:rPr lang="en-US" dirty="0"/>
              <a:t> Continuous spatial variation superior to discrete grouping approaches</a:t>
            </a:r>
          </a:p>
          <a:p>
            <a:r>
              <a:rPr lang="en-US" b="1" dirty="0"/>
              <a:t>Scientific insight:</a:t>
            </a:r>
            <a:r>
              <a:rPr lang="en-US" dirty="0"/>
              <a:t> Some landslide processes are highly localized while others operate at regional scales</a:t>
            </a:r>
          </a:p>
          <a:p>
            <a:r>
              <a:rPr lang="en-US" b="1" dirty="0"/>
              <a:t>Presentation Structure Planned:</a:t>
            </a:r>
          </a:p>
          <a:p>
            <a:r>
              <a:rPr lang="en-US" dirty="0"/>
              <a:t>Data and Variables</a:t>
            </a:r>
          </a:p>
          <a:p>
            <a:r>
              <a:rPr lang="en-US" dirty="0"/>
              <a:t>Climate Indices</a:t>
            </a:r>
          </a:p>
          <a:p>
            <a:r>
              <a:rPr lang="en-US" dirty="0"/>
              <a:t>Spatial Models (Spatial Regimes → Hierarchical → MGWR)</a:t>
            </a:r>
          </a:p>
          <a:p>
            <a:r>
              <a:rPr lang="en-US" dirty="0"/>
              <a:t>Results and Conclusions</a:t>
            </a:r>
          </a:p>
          <a:p>
            <a:r>
              <a:rPr lang="en-US" b="1" dirty="0"/>
              <a:t>What I Need Help With:</a:t>
            </a:r>
          </a:p>
          <a:p>
            <a:r>
              <a:rPr lang="en-US" b="1" dirty="0"/>
              <a:t>Slide content guidance:</a:t>
            </a:r>
            <a:r>
              <a:rPr lang="en-US" dirty="0"/>
              <a:t> For each slide, what specific content should I include?</a:t>
            </a:r>
          </a:p>
          <a:p>
            <a:r>
              <a:rPr lang="en-US" b="1" dirty="0"/>
              <a:t>Narrative structure:</a:t>
            </a:r>
            <a:r>
              <a:rPr lang="en-US" dirty="0"/>
              <a:t> How to effectively transition between methodological approaches</a:t>
            </a:r>
          </a:p>
          <a:p>
            <a:r>
              <a:rPr lang="en-US" b="1" dirty="0"/>
              <a:t>Key talking points:</a:t>
            </a:r>
            <a:r>
              <a:rPr lang="en-US" dirty="0"/>
              <a:t> What should I emphasize for each methodology?</a:t>
            </a:r>
          </a:p>
          <a:p>
            <a:r>
              <a:rPr lang="en-US" b="1" dirty="0"/>
              <a:t>Slide design suggestions:</a:t>
            </a:r>
            <a:r>
              <a:rPr lang="en-US" dirty="0"/>
              <a:t> Layout and organization for academic presentation</a:t>
            </a:r>
          </a:p>
          <a:p>
            <a:r>
              <a:rPr lang="en-US" b="1" dirty="0"/>
              <a:t>Results presentation:</a:t>
            </a:r>
            <a:r>
              <a:rPr lang="en-US" dirty="0"/>
              <a:t> When I provide my actual results data, help me format them into effective tables and comparisons</a:t>
            </a:r>
          </a:p>
          <a:p>
            <a:r>
              <a:rPr lang="en-US" b="1" dirty="0"/>
              <a:t>Goal:</a:t>
            </a:r>
            <a:r>
              <a:rPr lang="en-US" dirty="0"/>
              <a:t> Create a presentation that clearly demonstrates the methodological progression from discrete to continuous spatial modeling, with each slide building toward the conclusion that continuous spatial variation is superior for landslide susceptibility modeling.</a:t>
            </a:r>
          </a:p>
          <a:p>
            <a:r>
              <a:rPr lang="en-US" b="1" dirty="0"/>
              <a:t>Note:</a:t>
            </a:r>
            <a:r>
              <a:rPr lang="en-US" dirty="0"/>
              <a:t> I will provide my actual numerical results, statistical outputs, and data in follow-up messages for help with table formatting and specific content creation.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0C4868-9AC3-224B-5373-BC9B2D8B9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3913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CA93D-63CB-84C8-BD63-2DEFA51B7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5FBA79-61EA-7941-236F-89E70B061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45E1C14-9A1D-C6D0-E17E-EAE41CE32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Aquí llegamos a nuestro modelo principal</a:t>
            </a:r>
            <a:r>
              <a:rPr lang="es-ES" dirty="0"/>
              <a:t>: </a:t>
            </a:r>
            <a:r>
              <a:rPr lang="es-ES" dirty="0" err="1"/>
              <a:t>Multi-scale</a:t>
            </a:r>
            <a:r>
              <a:rPr lang="es-ES" dirty="0"/>
              <a:t> GWR. La idea central es que cada variable opera a su propia escala espacial óptima.</a:t>
            </a:r>
          </a:p>
          <a:p>
            <a:r>
              <a:rPr lang="es-ES" b="1" dirty="0"/>
              <a:t>Para seleccionar estas escalas</a:t>
            </a:r>
            <a:r>
              <a:rPr lang="es-ES" dirty="0"/>
              <a:t>, utilizamos el selector automático de </a:t>
            </a:r>
            <a:r>
              <a:rPr lang="es-ES" dirty="0" err="1"/>
              <a:t>bandwidth</a:t>
            </a:r>
            <a:r>
              <a:rPr lang="es-ES" dirty="0"/>
              <a:t> con </a:t>
            </a:r>
            <a:r>
              <a:rPr lang="es-ES" dirty="0" err="1"/>
              <a:t>kernel</a:t>
            </a:r>
            <a:r>
              <a:rPr lang="es-ES" dirty="0"/>
              <a:t> </a:t>
            </a:r>
            <a:r>
              <a:rPr lang="es-ES" dirty="0" err="1"/>
              <a:t>bisquare</a:t>
            </a:r>
            <a:r>
              <a:rPr lang="es-ES" dirty="0"/>
              <a:t> fijo. El algoritmo prueba sistemáticamente diferentes escalas y encuentra la óptima para cada variable optimizando el </a:t>
            </a:r>
            <a:r>
              <a:rPr lang="es-ES" dirty="0" err="1"/>
              <a:t>AICc</a:t>
            </a:r>
            <a:r>
              <a:rPr lang="es-ES" dirty="0"/>
              <a:t>.</a:t>
            </a:r>
          </a:p>
          <a:p>
            <a:r>
              <a:rPr lang="es-ES" b="1" dirty="0"/>
              <a:t>Si observamos los resultados, podemos ver mejoras sustanciales</a:t>
            </a:r>
            <a:r>
              <a:rPr lang="es-ES" dirty="0"/>
              <a:t>:</a:t>
            </a:r>
          </a:p>
          <a:p>
            <a:r>
              <a:rPr lang="es-ES" dirty="0"/>
              <a:t>R² = 0.755 - explicamos el 75% de la variabilidad</a:t>
            </a:r>
          </a:p>
          <a:p>
            <a:r>
              <a:rPr lang="es-ES" dirty="0"/>
              <a:t>R² ajustado = 0.706 - incluso después de penalizar por complejidad</a:t>
            </a:r>
          </a:p>
          <a:p>
            <a:r>
              <a:rPr lang="es-ES" dirty="0"/>
              <a:t>AIC = 4,103 - considerablemente mejor que los modelos anteriores</a:t>
            </a:r>
          </a:p>
          <a:p>
            <a:r>
              <a:rPr lang="es-ES" dirty="0"/>
              <a:t>Reducción del 49% en suma de residuos cuadrados</a:t>
            </a:r>
          </a:p>
          <a:p>
            <a:r>
              <a:rPr lang="es-ES" b="1" dirty="0"/>
              <a:t>MGWR supera a SAR</a:t>
            </a:r>
            <a:r>
              <a:rPr lang="es-ES" dirty="0"/>
              <a:t> capturando TANTO dependencia espacial COMO heterogeneidad espacial, porque SAR solo maneja dependencia.</a:t>
            </a:r>
          </a:p>
          <a:p>
            <a:r>
              <a:rPr lang="es-ES" b="1" dirty="0"/>
              <a:t>Resultado clave</a:t>
            </a:r>
            <a:r>
              <a:rPr lang="es-ES" dirty="0"/>
              <a:t>: A diferencia de los modelos anteriores, </a:t>
            </a:r>
            <a:r>
              <a:rPr lang="es-ES" b="1" dirty="0"/>
              <a:t>todas las variables resultaron significativas</a:t>
            </a:r>
            <a:r>
              <a:rPr lang="es-ES" dirty="0"/>
              <a:t> en MGWR, incluyendo aquellas variables climáticas que no fueron significativas en SAR.</a:t>
            </a:r>
          </a:p>
          <a:p>
            <a:r>
              <a:rPr lang="es-ES" b="1" dirty="0"/>
              <a:t>Si tomamos las variables individualmente</a:t>
            </a:r>
            <a:r>
              <a:rPr lang="es-ES" dirty="0"/>
              <a:t>, vemos que PGA opera localmente (</a:t>
            </a:r>
            <a:r>
              <a:rPr lang="es-ES" dirty="0" err="1"/>
              <a:t>bandwidth</a:t>
            </a:r>
            <a:r>
              <a:rPr lang="es-ES" dirty="0"/>
              <a:t> pequeño), mientras las variables climáticas operan regionalmente (</a:t>
            </a:r>
            <a:r>
              <a:rPr lang="es-ES" dirty="0" err="1"/>
              <a:t>bandwidth</a:t>
            </a:r>
            <a:r>
              <a:rPr lang="es-ES" dirty="0"/>
              <a:t> grande). Esto refleja perfectamente la realidad física de estos procesos además de la resolución de las bases de datos.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7BDCB8-8C3C-ACDD-D74E-CA39ABE2E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1943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EE88B-27F3-A03C-6F4B-448597A9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415255E-9183-BD3B-686A-E1D25AC45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B29A79-1631-736A-68FC-47C928910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F04009-43DB-1B2E-B671-C447735C0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3465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0D5E-1B41-E04F-D87E-C64BD3CD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3FEA25-5F5F-8BB4-2B85-CAD3CD44A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46A09E0-B430-CE58-688E-66C086053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E9FA71-5A4E-E048-2B36-CF6FBA4B8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1335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440EF-3E1E-BF1D-2F93-478DEEFDC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10937B-C8CE-015F-8252-1838D724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804D6B8-1AB6-AC1E-0F05-A18E68017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7EDD4B-384C-7FBF-B254-4968CF960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064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BC918-F5F5-0BB1-9FE8-FEA7A246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BC1A4B-CF75-4F19-4421-64A6A8855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0DD0A18-8406-90F7-5B3A-D64D36929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B13B8D-064D-38D4-12EB-BED22E776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2816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AEFD-4CFF-2ACB-94DD-ED1D5DE9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B9CDDD-6925-DDD1-DD3C-E1CDCC7EC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BC910EC-ED07-6113-3903-3C20AD83B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B66703-8EB0-458D-60D9-77C95C817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608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384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4CA70-9B7B-9594-7922-C825A42E1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9B3132F-9849-687E-7EBD-2EB82EAD9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79797DB-80D1-8590-CDFB-59B46C0C8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51696F-85CD-CFD0-63FF-5392EE7EC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280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C0A3-6E66-96DF-CEAD-D0E498E8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DEEF268-3405-E2CB-1975-938E76666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02C501C-28E7-AEE1-58BA-9265617D9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B7C039-85BC-0B2B-E118-FA1B532FC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6699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F536-0390-CE65-81E4-43843C8D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0614C29-C1FA-6A9A-3BD0-ABEBACE0F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4E1BE46-F25B-A283-B80F-F72CAAE08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C49513-2149-FB33-B608-B2418FD54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316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8A3F5-CC73-DB15-AA91-86A6ADEC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4FF61B4-51BA-2D15-DFF0-A799BFD78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AE6F623-60F2-E096-FFF3-839C9E4DC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Analizamos 1,700 cuencas usando datos de </a:t>
            </a:r>
            <a:r>
              <a:rPr lang="es-ES" dirty="0" err="1"/>
              <a:t>HydroSHEDS</a:t>
            </a:r>
            <a:r>
              <a:rPr lang="es-ES" dirty="0"/>
              <a:t>. Objetivo: evaluar cómo cambios futuros de precipitación afectarán la susceptibilidad a deslizamientos. Vean la concentración actual en la región Andina - este es nuestro punto de partida.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C7647F-2EBB-006C-9A8F-778657D02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4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AFF1C-A22E-DF95-6A1D-4DE5E745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2A20926-40BA-23A0-3BF5-51A6E26A4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6A24894-13AC-E4A7-1EA4-97E312409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Analizamos 1,700 cuencas usando datos de </a:t>
            </a:r>
            <a:r>
              <a:rPr lang="es-ES" dirty="0" err="1"/>
              <a:t>HydroSHEDS</a:t>
            </a:r>
            <a:r>
              <a:rPr lang="es-ES" dirty="0"/>
              <a:t>. Objetivo: evaluar cómo cambios futuros de precipitación afectarán la susceptibilidad a deslizamientos. Vean la concentración actual en la región Andina - este es nuestro punto de partida.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D27D9-97B4-CFA1-F4CB-5E2A209C2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5349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E98B0-0F8B-3D28-1168-338514141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EDCF7A9-57C2-93AB-86CA-288BE3FE3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F39208-403D-659D-E262-03366BF7A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pueden ver en estos mapas, calculamos el Índice de Moran Global para la variable </a:t>
            </a:r>
            <a:r>
              <a:rPr lang="es-ES" b="1" dirty="0"/>
              <a:t>pendiente media</a:t>
            </a:r>
            <a:r>
              <a:rPr lang="es-ES" dirty="0"/>
              <a:t> para evaluar si existe autocorrelación espacial en la topografía colombiana.</a:t>
            </a:r>
          </a:p>
          <a:p>
            <a:r>
              <a:rPr lang="es-ES" dirty="0"/>
              <a:t>Obtuvimos un </a:t>
            </a:r>
            <a:r>
              <a:rPr lang="es-ES" b="1" dirty="0"/>
              <a:t>I de Moran de 0.68</a:t>
            </a:r>
            <a:r>
              <a:rPr lang="es-ES" dirty="0"/>
              <a:t>, que es estadísticamente significativo. Este valor indica una </a:t>
            </a:r>
            <a:r>
              <a:rPr lang="es-ES" b="1" dirty="0"/>
              <a:t>fuerte autocorrelación espacial</a:t>
            </a:r>
            <a:r>
              <a:rPr lang="es-ES" dirty="0"/>
              <a:t> en las pendientes, lo cual significa que las cuencas con pendientes similares tienden a estar </a:t>
            </a:r>
            <a:r>
              <a:rPr lang="es-ES" b="1" dirty="0"/>
              <a:t>agrupadas espacialmente</a:t>
            </a:r>
            <a:r>
              <a:rPr lang="es-ES" dirty="0"/>
              <a:t>.</a:t>
            </a:r>
          </a:p>
          <a:p>
            <a:r>
              <a:rPr lang="es-ES" dirty="0"/>
              <a:t>En el </a:t>
            </a:r>
            <a:r>
              <a:rPr lang="es-ES" b="1" dirty="0"/>
              <a:t>mapa de </a:t>
            </a:r>
            <a:r>
              <a:rPr lang="es-ES" b="1" dirty="0" err="1"/>
              <a:t>clusters</a:t>
            </a:r>
            <a:r>
              <a:rPr lang="es-ES" b="1" dirty="0"/>
              <a:t> LISA</a:t>
            </a:r>
            <a:r>
              <a:rPr lang="es-ES" dirty="0"/>
              <a:t> vemos claramente esta agrupación topográfica: </a:t>
            </a:r>
            <a:r>
              <a:rPr lang="es-ES" b="1" dirty="0"/>
              <a:t>16.9% son puntos calientes</a:t>
            </a:r>
            <a:r>
              <a:rPr lang="es-ES" dirty="0"/>
              <a:t> (pendientes altas agrupadas) y </a:t>
            </a:r>
            <a:r>
              <a:rPr lang="es-ES" b="1" dirty="0"/>
              <a:t>4.4% son puntos fríos</a:t>
            </a:r>
            <a:r>
              <a:rPr lang="es-ES" dirty="0"/>
              <a:t> (pendientes bajas agrupadas). Colombia tiene una </a:t>
            </a:r>
            <a:r>
              <a:rPr lang="es-ES" b="1" dirty="0"/>
              <a:t>heterogeneidad topográfica marcada</a:t>
            </a:r>
            <a:r>
              <a:rPr lang="es-ES" dirty="0"/>
              <a:t>.</a:t>
            </a:r>
          </a:p>
          <a:p>
            <a:r>
              <a:rPr lang="es-ES" b="1" dirty="0"/>
              <a:t>Esto es crucial para nuestro análisis</a:t>
            </a:r>
            <a:r>
              <a:rPr lang="es-ES" dirty="0"/>
              <a:t> porque si nuestras variables predictoras como la pendiente muestran esta fuerte variación espacial, entonces las </a:t>
            </a:r>
            <a:r>
              <a:rPr lang="es-ES" b="1" dirty="0"/>
              <a:t>relaciones entre pendiente y susceptibilidad a deslizamientos también variarán geográficamente</a:t>
            </a:r>
            <a:r>
              <a:rPr lang="es-ES" dirty="0"/>
              <a:t>, lo cual conlleva a que </a:t>
            </a:r>
            <a:r>
              <a:rPr lang="es-ES" b="1" dirty="0"/>
              <a:t>un modelo global que asuma la misma relación pendiente-deslizamiento para toda Colombia sería inadecuado</a:t>
            </a:r>
            <a:r>
              <a:rPr lang="es-ES" dirty="0"/>
              <a:t>.</a:t>
            </a:r>
          </a:p>
          <a:p>
            <a:r>
              <a:rPr lang="es-ES" b="1" dirty="0"/>
              <a:t>Esto justifica la necesidad de modelado local (GWR)</a:t>
            </a:r>
            <a:r>
              <a:rPr lang="es-ES" dirty="0"/>
              <a:t>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307978-7F30-6CBE-8F60-F48C736C6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92CC4-BE16-4E73-8BA5-1DF2CD652D7D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022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22/07/2025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22/07/2025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6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E5D16-93FE-0F0E-2DBC-402F9174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0BB0F3F-F6E0-9D38-CE86-1B5F55D036A3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2CBD5A9B-6E8D-917C-0069-7F8924228A7B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Imagen 6" descr="Mapa">
            <a:extLst>
              <a:ext uri="{FF2B5EF4-FFF2-40B4-BE49-F238E27FC236}">
                <a16:creationId xmlns:a16="http://schemas.microsoft.com/office/drawing/2014/main" id="{D84A6B55-82D6-8F0C-2E9B-4432BF4AC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2" y="1269928"/>
            <a:ext cx="3636881" cy="31860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 descr="Mapa&#10;&#10;El contenido generado por IA puede ser incorrecto.">
            <a:extLst>
              <a:ext uri="{FF2B5EF4-FFF2-40B4-BE49-F238E27FC236}">
                <a16:creationId xmlns:a16="http://schemas.microsoft.com/office/drawing/2014/main" id="{DD7F12A4-09A4-EBDC-A100-FC3E170BE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74" y="1269928"/>
            <a:ext cx="3636880" cy="31901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Marcador de contenido 17" descr="Mapa de colores en el cielo&#10;&#10;El contenido generado por IA puede ser incorrecto.">
            <a:extLst>
              <a:ext uri="{FF2B5EF4-FFF2-40B4-BE49-F238E27FC236}">
                <a16:creationId xmlns:a16="http://schemas.microsoft.com/office/drawing/2014/main" id="{FADC9C67-E98F-324F-5AC0-935DCE204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13" y="1284656"/>
            <a:ext cx="3599780" cy="31860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Google Shape;122;p4">
            <a:extLst>
              <a:ext uri="{FF2B5EF4-FFF2-40B4-BE49-F238E27FC236}">
                <a16:creationId xmlns:a16="http://schemas.microsoft.com/office/drawing/2014/main" id="{42C727B7-EDD0-57A3-5536-735FC648D0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00645" y="5248301"/>
            <a:ext cx="4201112" cy="619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8151123-4BEC-A4A9-6FBA-A5296F5AEC4A}"/>
              </a:ext>
            </a:extLst>
          </p:cNvPr>
          <p:cNvSpPr/>
          <p:nvPr/>
        </p:nvSpPr>
        <p:spPr>
          <a:xfrm>
            <a:off x="4201311" y="4456025"/>
            <a:ext cx="3599780" cy="29297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</a:rPr>
              <a:t>Figura 9. Cambios Relativos Proyectados en R95p bajo Escenarios SSP5-8.5</a:t>
            </a:r>
            <a:endParaRPr lang="es-ES" sz="800" dirty="0">
              <a:solidFill>
                <a:schemeClr val="tx1"/>
              </a:solidFill>
              <a:sym typeface="Avenir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96E8AC-392D-1B87-A4E8-C5CF5B079F4B}"/>
              </a:ext>
            </a:extLst>
          </p:cNvPr>
          <p:cNvSpPr/>
          <p:nvPr/>
        </p:nvSpPr>
        <p:spPr>
          <a:xfrm>
            <a:off x="350253" y="4438836"/>
            <a:ext cx="3636878" cy="26351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</a:rPr>
              <a:t>Figura 8. Cambios Relativos Proyectados en RX5day bajo Escenarios SSP5-8.5</a:t>
            </a:r>
            <a:endParaRPr lang="es-ES" sz="800" dirty="0">
              <a:solidFill>
                <a:schemeClr val="tx1"/>
              </a:solidFill>
              <a:sym typeface="Avenir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0603161-9EDB-9F7D-B4E9-F700D3953DE2}"/>
              </a:ext>
            </a:extLst>
          </p:cNvPr>
          <p:cNvSpPr/>
          <p:nvPr/>
        </p:nvSpPr>
        <p:spPr>
          <a:xfrm>
            <a:off x="8015272" y="4470754"/>
            <a:ext cx="3618331" cy="2782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</a:rPr>
              <a:t>Figura 10. Cambios Relativos Proyectados en CWD bajo Escenarios SSP5-8.5</a:t>
            </a:r>
            <a:endParaRPr lang="es-ES" sz="800" dirty="0">
              <a:solidFill>
                <a:schemeClr val="tx1"/>
              </a:solidFill>
              <a:sym typeface="Avenir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86AAA2-45D0-BCFB-C43B-2E449AB04D52}"/>
              </a:ext>
            </a:extLst>
          </p:cNvPr>
          <p:cNvSpPr txBox="1"/>
          <p:nvPr/>
        </p:nvSpPr>
        <p:spPr>
          <a:xfrm>
            <a:off x="350252" y="349134"/>
            <a:ext cx="94795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  <a:cs typeface="+mj-cs"/>
              </a:rPr>
              <a:t>Cambios Relativos Proyectados en Índices Climáticos Extremos bajo Escenarios de Cambio Climático</a:t>
            </a:r>
            <a:endParaRPr lang="es-CO" sz="2200" dirty="0">
              <a:solidFill>
                <a:srgbClr val="172B7E"/>
              </a:solidFill>
              <a:latin typeface="Ancizar Serif Extrabold" panose="020A09020703000000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154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5FD5D-71A4-FC5F-B77E-8039169E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C1D9B7B-8CB5-6B62-EC12-A7B2344ECC23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8E826545-222C-8DBF-4018-19FF0B983296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6721EF3-3B3D-D948-A3B9-154CA918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842"/>
            <a:ext cx="6457722" cy="389619"/>
          </a:xfrm>
        </p:spPr>
        <p:txBody>
          <a:bodyPr>
            <a:noAutofit/>
          </a:bodyPr>
          <a:lstStyle/>
          <a:p>
            <a:r>
              <a:rPr lang="es-ES" sz="2200" dirty="0">
                <a:solidFill>
                  <a:srgbClr val="172B7E"/>
                </a:solidFill>
                <a:latin typeface="Ancizar Serif Extrabold" panose="020A0902070300000003" pitchFamily="18" charset="0"/>
                <a:cs typeface="+mn-cs"/>
              </a:rPr>
              <a:t>Análisis de Autocorrelación Espacial </a:t>
            </a:r>
            <a:endParaRPr lang="es-CO" sz="2200" dirty="0">
              <a:solidFill>
                <a:srgbClr val="172B7E"/>
              </a:solidFill>
              <a:latin typeface="Ancizar Serif Extrabold" panose="020A0902070300000003" pitchFamily="18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4422E-F3C4-DA42-EE93-0B8C57D8F2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09" y="581383"/>
            <a:ext cx="4976218" cy="44719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A5E6B69-E9AD-CE34-C18F-71ABF613B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3" y="1372694"/>
            <a:ext cx="5436240" cy="28893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45990C31-627E-B785-425D-287D88520CD5}"/>
              </a:ext>
            </a:extLst>
          </p:cNvPr>
          <p:cNvSpPr/>
          <p:nvPr/>
        </p:nvSpPr>
        <p:spPr>
          <a:xfrm>
            <a:off x="390353" y="4262034"/>
            <a:ext cx="5436240" cy="1861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  <a:sym typeface="Avenir"/>
              </a:rPr>
              <a:t>Figura 11. </a:t>
            </a:r>
            <a:r>
              <a:rPr lang="es-ES" sz="800" dirty="0">
                <a:solidFill>
                  <a:schemeClr val="tx1"/>
                </a:solidFill>
              </a:rPr>
              <a:t>Análisis de Autocorrelación Espacial Global: Índice de Moran para Pendiente Media</a:t>
            </a:r>
            <a:endParaRPr lang="es-ES" sz="800" dirty="0">
              <a:solidFill>
                <a:schemeClr val="tx1"/>
              </a:solidFill>
              <a:sym typeface="Avenir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B15F159-234A-DE11-2A81-5DA38244A55A}"/>
              </a:ext>
            </a:extLst>
          </p:cNvPr>
          <p:cNvSpPr/>
          <p:nvPr/>
        </p:nvSpPr>
        <p:spPr>
          <a:xfrm>
            <a:off x="6365409" y="5053345"/>
            <a:ext cx="5010776" cy="1949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</a:rPr>
              <a:t>Figura 12. Indicadores Locales de Asociación Espacial (LISA) para Pendiente Media</a:t>
            </a:r>
            <a:endParaRPr lang="es-ES" sz="800" dirty="0">
              <a:solidFill>
                <a:schemeClr val="tx1"/>
              </a:solidFill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20043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4B45-2C3B-2075-DC59-8C1FB07B5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F57C80D-22BE-4901-0868-3DA18F69072E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C1EE7F9-045B-0FD0-C108-4D24AF2828F7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1E06983-A6DC-3C52-78A9-5412E275D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40" y="1251590"/>
            <a:ext cx="664290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1. Modelos de Regresión para Heterogeneidad Espacial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1.1 Intercepto Variable (Efectos Fijos Espaciales)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1.2 Intercepto y Coeficientes Variables (Regímenes Espaciales)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2. Modelos Jerárquicos con 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2.1 Modelo Logístico Global (m1)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2.2 Modelo de Intercepto Aleatorio (m3)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2.3 Modelo de Efectos Aleatorios Completos (m2)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3. Regresión Ponderada Geográficamente (GWR)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3.1 Marco Conceptual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3.2 </a:t>
            </a:r>
            <a:r>
              <a:rPr lang="es-CO" altLang="es-CO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Multi-scale</a:t>
            </a: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 </a:t>
            </a:r>
            <a:r>
              <a:rPr lang="es-CO" altLang="es-CO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Geographically</a:t>
            </a: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 </a:t>
            </a:r>
            <a:r>
              <a:rPr lang="es-CO" altLang="es-CO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Weighted</a:t>
            </a: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 </a:t>
            </a:r>
            <a:r>
              <a:rPr lang="es-CO" altLang="es-CO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Regression</a:t>
            </a: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 (MGWR)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3.3 Implementación y Resultados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04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0B29F-2A19-12E7-A3B8-CFC125C9A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6D7E815-4E0A-D6C7-90E9-54DC36FADA8B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02A9A2C-D545-049E-14A1-782D4387B442}"/>
              </a:ext>
            </a:extLst>
          </p:cNvPr>
          <p:cNvSpPr txBox="1"/>
          <p:nvPr/>
        </p:nvSpPr>
        <p:spPr>
          <a:xfrm>
            <a:off x="492746" y="166828"/>
            <a:ext cx="6094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1.2 Intercepto variable (Efectos fijos espaciales)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1C7A07-7056-FFBE-9CA2-E3DCD61E1DBE}"/>
              </a:ext>
            </a:extLst>
          </p:cNvPr>
          <p:cNvSpPr txBox="1"/>
          <p:nvPr/>
        </p:nvSpPr>
        <p:spPr>
          <a:xfrm>
            <a:off x="558800" y="713200"/>
            <a:ext cx="1250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formula = "</a:t>
            </a:r>
            <a:r>
              <a:rPr lang="es-CO" dirty="0" err="1"/>
              <a:t>y_log</a:t>
            </a:r>
            <a:r>
              <a:rPr lang="es-CO" dirty="0"/>
              <a:t> ~ Historical_CWD_19852005 + Historical_RX5day_19852005 + Historical_R95p_19852005 + </a:t>
            </a:r>
            <a:r>
              <a:rPr lang="es-CO" dirty="0" err="1"/>
              <a:t>elev_mean+slope_mean+PGA</a:t>
            </a:r>
            <a:r>
              <a:rPr lang="es-CO" dirty="0"/>
              <a:t> + </a:t>
            </a:r>
            <a:r>
              <a:rPr lang="es-CO" dirty="0" err="1"/>
              <a:t>hypsometri</a:t>
            </a:r>
            <a:r>
              <a:rPr lang="es-CO" dirty="0"/>
              <a:t> + </a:t>
            </a:r>
            <a:r>
              <a:rPr lang="es-CO" dirty="0" err="1"/>
              <a:t>suceptibility</a:t>
            </a:r>
            <a:r>
              <a:rPr lang="es-CO" dirty="0"/>
              <a:t>+ regime-1"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7458A0-DA3A-FA40-F8AD-19D01385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931" y="1475016"/>
            <a:ext cx="4408137" cy="408870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522B8FC-EF46-E06B-6A17-386A3F2A42B6}"/>
              </a:ext>
            </a:extLst>
          </p:cNvPr>
          <p:cNvSpPr/>
          <p:nvPr/>
        </p:nvSpPr>
        <p:spPr>
          <a:xfrm>
            <a:off x="3891931" y="5563722"/>
            <a:ext cx="4408137" cy="2465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</a:rPr>
              <a:t>Figura 13. Salida </a:t>
            </a:r>
            <a:r>
              <a:rPr lang="es-ES" sz="800" dirty="0" err="1">
                <a:solidFill>
                  <a:schemeClr val="tx1"/>
                </a:solidFill>
              </a:rPr>
              <a:t>PySAL</a:t>
            </a:r>
            <a:r>
              <a:rPr lang="es-ES" sz="800" dirty="0">
                <a:solidFill>
                  <a:schemeClr val="tx1"/>
                </a:solidFill>
              </a:rPr>
              <a:t>: Efectos Fijos Espaciales con Regímenes Q1-Q4</a:t>
            </a:r>
            <a:endParaRPr lang="es-ES" sz="800" dirty="0">
              <a:solidFill>
                <a:schemeClr val="tx1"/>
              </a:solidFill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4305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629D-69A7-41FD-B17D-41BF9E78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4A1EB5B-E6A1-583B-439A-C9301D564E44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0D4045-0952-580C-9AB8-B97B8969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7" y="839298"/>
            <a:ext cx="3690506" cy="48589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43D5DD-897F-5381-C554-04C3DB417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925" y="844618"/>
            <a:ext cx="5581650" cy="48536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9729619-9A77-59A7-82CA-C9904FB24C50}"/>
              </a:ext>
            </a:extLst>
          </p:cNvPr>
          <p:cNvSpPr txBox="1"/>
          <p:nvPr/>
        </p:nvSpPr>
        <p:spPr>
          <a:xfrm>
            <a:off x="294640" y="145361"/>
            <a:ext cx="85826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Intercepto y Coeficientes Variables (Regímenes Espaciales)</a:t>
            </a:r>
            <a:endParaRPr lang="es-CO" sz="2200" dirty="0">
              <a:solidFill>
                <a:srgbClr val="172B7E"/>
              </a:solidFill>
              <a:latin typeface="Ancizar Serif Extrabold" panose="020A0902070300000003" pitchFamily="18" charset="0"/>
              <a:ea typeface="+mj-ea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33D339E-07B8-EE89-6014-457C5B06E94B}"/>
              </a:ext>
            </a:extLst>
          </p:cNvPr>
          <p:cNvSpPr/>
          <p:nvPr/>
        </p:nvSpPr>
        <p:spPr>
          <a:xfrm>
            <a:off x="634197" y="2857500"/>
            <a:ext cx="3646602" cy="101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9C85B7D-7389-4869-DA00-611CABE9933F}"/>
              </a:ext>
            </a:extLst>
          </p:cNvPr>
          <p:cNvSpPr/>
          <p:nvPr/>
        </p:nvSpPr>
        <p:spPr>
          <a:xfrm>
            <a:off x="1620323" y="1746799"/>
            <a:ext cx="443427" cy="101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E75D906-01F4-6EAD-B141-62A4CF21860D}"/>
              </a:ext>
            </a:extLst>
          </p:cNvPr>
          <p:cNvSpPr/>
          <p:nvPr/>
        </p:nvSpPr>
        <p:spPr>
          <a:xfrm>
            <a:off x="2225450" y="4914900"/>
            <a:ext cx="749300" cy="78332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A7F76C0-7520-9F03-27B2-CA0A7130263E}"/>
              </a:ext>
            </a:extLst>
          </p:cNvPr>
          <p:cNvSpPr/>
          <p:nvPr/>
        </p:nvSpPr>
        <p:spPr>
          <a:xfrm>
            <a:off x="10020300" y="3327400"/>
            <a:ext cx="590550" cy="168275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BC91CA9-A893-538C-F58F-EB1457726011}"/>
              </a:ext>
            </a:extLst>
          </p:cNvPr>
          <p:cNvSpPr/>
          <p:nvPr/>
        </p:nvSpPr>
        <p:spPr>
          <a:xfrm>
            <a:off x="3644098" y="5859053"/>
            <a:ext cx="3690506" cy="1596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</a:rPr>
              <a:t>Figura 14. Salida </a:t>
            </a:r>
            <a:r>
              <a:rPr lang="es-ES" sz="800" dirty="0" err="1">
                <a:solidFill>
                  <a:schemeClr val="tx1"/>
                </a:solidFill>
              </a:rPr>
              <a:t>OLS_Regimes</a:t>
            </a:r>
            <a:r>
              <a:rPr lang="es-ES" sz="800" dirty="0">
                <a:solidFill>
                  <a:schemeClr val="tx1"/>
                </a:solidFill>
              </a:rPr>
              <a:t>: Intercepto y Coeficientes Variables por Régimen</a:t>
            </a:r>
            <a:endParaRPr lang="es-ES" sz="800" dirty="0">
              <a:solidFill>
                <a:schemeClr val="tx1"/>
              </a:solidFill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2533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5C15D-7587-CA9B-ABD2-5E41C881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52AFA2E-C300-E8F1-F071-52F16B972B79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691DE1D-53A7-494F-828B-A76C37B136E4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4320EF-5A09-F573-C051-C74D25A5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8" y="1217250"/>
            <a:ext cx="6202021" cy="4549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E09D722-AC35-4E8D-EBF7-B94087C85F8A}"/>
              </a:ext>
            </a:extLst>
          </p:cNvPr>
          <p:cNvSpPr txBox="1"/>
          <p:nvPr/>
        </p:nvSpPr>
        <p:spPr>
          <a:xfrm>
            <a:off x="736600" y="52170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Modelos jerárquicos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D987BBB-17CA-F408-9935-5E9817F240B6}"/>
              </a:ext>
            </a:extLst>
          </p:cNvPr>
          <p:cNvSpPr txBox="1"/>
          <p:nvPr/>
        </p:nvSpPr>
        <p:spPr>
          <a:xfrm>
            <a:off x="7708900" y="2690335"/>
            <a:ext cx="31165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b="1" dirty="0">
                <a:latin typeface="Arial" panose="020B0604020202020204" pitchFamily="34" charset="0"/>
              </a:rPr>
              <a:t>m1: 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 Logístico Global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Asume relaciones uniformes entre variables en todo el territorio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O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b="1" dirty="0">
                <a:latin typeface="Arial" panose="020B0604020202020204" pitchFamily="34" charset="0"/>
              </a:rPr>
              <a:t>AIC = 1084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46105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8AA7C-2B7A-97DE-6095-ABBA9506F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F3C6457-1901-28D6-C059-53D0B5E6DE47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E2208E2F-A885-8EB5-73F6-F4D2911E431C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002C55-E51F-0AAF-39CF-CF9BD8C973B1}"/>
              </a:ext>
            </a:extLst>
          </p:cNvPr>
          <p:cNvSpPr txBox="1"/>
          <p:nvPr/>
        </p:nvSpPr>
        <p:spPr>
          <a:xfrm>
            <a:off x="673623" y="19225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Modelos jerárquicos con 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5F46B16-E60F-C2D9-81E7-AD029E626502}"/>
              </a:ext>
            </a:extLst>
          </p:cNvPr>
          <p:cNvSpPr txBox="1"/>
          <p:nvPr/>
        </p:nvSpPr>
        <p:spPr>
          <a:xfrm>
            <a:off x="6430550" y="3493975"/>
            <a:ext cx="3403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m3: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de Intercepto Aleatorio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Permite diferentes niveles de riesgo base según el régimen espacial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BF189A3-5066-E9C7-9F98-E7F297B15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23" y="896927"/>
            <a:ext cx="8889197" cy="2146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5D711E-3F4A-1F7B-89AD-EE45E507D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23" y="3169579"/>
            <a:ext cx="3972479" cy="27721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3364409-9945-C6C2-98AC-0C28695DD608}"/>
              </a:ext>
            </a:extLst>
          </p:cNvPr>
          <p:cNvSpPr/>
          <p:nvPr/>
        </p:nvSpPr>
        <p:spPr>
          <a:xfrm>
            <a:off x="1839433" y="2626242"/>
            <a:ext cx="478466" cy="21673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7855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D7532-4C26-B651-A53A-563B6DC70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1EBB0405-B82A-6EDF-A804-A4212DC6D7BC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8EA7A10-F50F-1BC9-6DDF-E6927A507C66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6B3A82C-73FB-8073-F4A5-170A8FECBCB6}"/>
              </a:ext>
            </a:extLst>
          </p:cNvPr>
          <p:cNvSpPr txBox="1"/>
          <p:nvPr/>
        </p:nvSpPr>
        <p:spPr>
          <a:xfrm>
            <a:off x="673623" y="19225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Modelos jerárquicos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B16845E-BFFB-4D7D-F432-9972A83F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23" y="763719"/>
            <a:ext cx="9521749" cy="21654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139506-8C32-E792-E61B-E0EFD7544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23" y="3020039"/>
            <a:ext cx="3758678" cy="28551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C36BC3-7E5B-39DA-5917-51567A066890}"/>
              </a:ext>
            </a:extLst>
          </p:cNvPr>
          <p:cNvSpPr txBox="1"/>
          <p:nvPr/>
        </p:nvSpPr>
        <p:spPr>
          <a:xfrm>
            <a:off x="6166772" y="3570450"/>
            <a:ext cx="4028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b="1" dirty="0">
                <a:latin typeface="Arial" panose="020B0604020202020204" pitchFamily="34" charset="0"/>
              </a:rPr>
              <a:t>m2:</a:t>
            </a:r>
            <a:r>
              <a:rPr lang="es-CO" altLang="es-CO" dirty="0">
                <a:latin typeface="Arial" panose="020B0604020202020204" pitchFamily="34" charset="0"/>
              </a:rPr>
              <a:t> Modelo de Efectos Aleatorios Completos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altLang="es-CO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dirty="0">
                <a:latin typeface="Arial" panose="020B0604020202020204" pitchFamily="34" charset="0"/>
              </a:rPr>
              <a:t>Permite que cada variable tenga efectos distintos en cada régimen espacial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EA6120-14E9-A641-1C7A-915A3F233800}"/>
              </a:ext>
            </a:extLst>
          </p:cNvPr>
          <p:cNvSpPr/>
          <p:nvPr/>
        </p:nvSpPr>
        <p:spPr>
          <a:xfrm>
            <a:off x="2479450" y="2180875"/>
            <a:ext cx="1187675" cy="657575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087DD99-CB32-6643-339D-661CB65570F3}"/>
              </a:ext>
            </a:extLst>
          </p:cNvPr>
          <p:cNvSpPr/>
          <p:nvPr/>
        </p:nvSpPr>
        <p:spPr>
          <a:xfrm>
            <a:off x="720980" y="5637291"/>
            <a:ext cx="2745852" cy="23789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7592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2B465-A906-7380-34A7-DB5A9FBF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F06F614-9A27-931D-0E6B-15B0E09B0D8B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7CFCF2D3-F1A5-0908-5BF1-9D623F6DA506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ED03505-A525-EDDD-33D1-E70AD102D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4" y="630374"/>
            <a:ext cx="10144531" cy="5072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092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81A9C-027F-BF1E-B2B8-C18536CC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B58DAAA-AB0B-A50B-3716-C55A3250B23F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3B1B5118-1BAB-E09C-CB53-9554A40A441D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1F1D9F-EE3F-9A76-FAE2-1D7EA136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41" y="98568"/>
            <a:ext cx="3273718" cy="598987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2E875A8-F586-F5AC-9D4B-A2C6EF952736}"/>
              </a:ext>
            </a:extLst>
          </p:cNvPr>
          <p:cNvSpPr/>
          <p:nvPr/>
        </p:nvSpPr>
        <p:spPr>
          <a:xfrm>
            <a:off x="816978" y="352484"/>
            <a:ext cx="697498" cy="507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GWR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0780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3202804" y="3377493"/>
            <a:ext cx="58101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2FC1476-CEDC-78F9-5C7A-315923899E48}"/>
              </a:ext>
            </a:extLst>
          </p:cNvPr>
          <p:cNvSpPr txBox="1"/>
          <p:nvPr/>
        </p:nvSpPr>
        <p:spPr>
          <a:xfrm>
            <a:off x="1704974" y="1623167"/>
            <a:ext cx="9134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172B7E"/>
                </a:solidFill>
                <a:latin typeface="Ancizar Serif"/>
                <a:ea typeface="+mj-ea"/>
              </a:rPr>
              <a:t>Modelación Espacial de Susceptibilidad a Deslizamientos en Escenarios de Cambio Climático</a:t>
            </a:r>
            <a:endParaRPr lang="es-CO" sz="3600" dirty="0">
              <a:solidFill>
                <a:srgbClr val="172B7E"/>
              </a:solidFill>
              <a:latin typeface="Ancizar Serif"/>
              <a:ea typeface="+mj-ea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C668C60-EAD3-8744-6E24-D03BA7588FDD}"/>
              </a:ext>
            </a:extLst>
          </p:cNvPr>
          <p:cNvSpPr txBox="1"/>
          <p:nvPr/>
        </p:nvSpPr>
        <p:spPr>
          <a:xfrm>
            <a:off x="3224212" y="3617720"/>
            <a:ext cx="4947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Análisis de Heterogeneidad Espacial en Colombia</a:t>
            </a:r>
            <a:endParaRPr lang="es-CO" b="1" dirty="0">
              <a:solidFill>
                <a:schemeClr val="tx1">
                  <a:lumMod val="50000"/>
                  <a:lumOff val="50000"/>
                </a:schemeClr>
              </a:solidFill>
              <a:latin typeface="Ancizar San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FF7F8E-0CC4-249D-862F-8CE6103E640E}"/>
              </a:ext>
            </a:extLst>
          </p:cNvPr>
          <p:cNvSpPr txBox="1"/>
          <p:nvPr/>
        </p:nvSpPr>
        <p:spPr>
          <a:xfrm>
            <a:off x="3048000" y="42272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rgbClr val="172B7E"/>
                </a:solidFill>
                <a:latin typeface="Ancizar Serif"/>
                <a:ea typeface="+mj-ea"/>
              </a:rPr>
              <a:t>Samuel </a:t>
            </a:r>
            <a:r>
              <a:rPr lang="es-CO" dirty="0" err="1">
                <a:solidFill>
                  <a:srgbClr val="172B7E"/>
                </a:solidFill>
                <a:latin typeface="Ancizar Serif"/>
                <a:ea typeface="+mj-ea"/>
              </a:rPr>
              <a:t>Volkmar</a:t>
            </a:r>
            <a:r>
              <a:rPr lang="es-CO" dirty="0">
                <a:solidFill>
                  <a:srgbClr val="172B7E"/>
                </a:solidFill>
                <a:latin typeface="Ancizar Serif"/>
                <a:ea typeface="+mj-ea"/>
              </a:rPr>
              <a:t> </a:t>
            </a:r>
            <a:r>
              <a:rPr lang="es-CO" dirty="0" err="1">
                <a:solidFill>
                  <a:srgbClr val="172B7E"/>
                </a:solidFill>
                <a:latin typeface="Ancizar Serif"/>
                <a:ea typeface="+mj-ea"/>
              </a:rPr>
              <a:t>Velez</a:t>
            </a:r>
            <a:endParaRPr lang="es-CO" dirty="0">
              <a:solidFill>
                <a:srgbClr val="172B7E"/>
              </a:solidFill>
              <a:latin typeface="Ancizar Serif"/>
              <a:ea typeface="+mj-ea"/>
            </a:endParaRPr>
          </a:p>
          <a:p>
            <a:pPr algn="ctr"/>
            <a:r>
              <a:rPr lang="es-CO" dirty="0">
                <a:solidFill>
                  <a:srgbClr val="172B7E"/>
                </a:solidFill>
                <a:latin typeface="Ancizar Serif"/>
                <a:ea typeface="+mj-ea"/>
              </a:rPr>
              <a:t>Facultad de Minas - Sede Medellín</a:t>
            </a:r>
          </a:p>
        </p:txBody>
      </p:sp>
    </p:spTree>
    <p:extLst>
      <p:ext uri="{BB962C8B-B14F-4D97-AF65-F5344CB8AC3E}">
        <p14:creationId xmlns:p14="http://schemas.microsoft.com/office/powerpoint/2010/main" val="22044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165D2-C057-8685-3339-B54C307A5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4E58A897-47E3-7F8C-6935-1BE29D344F0C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D48A2D24-2172-8472-E87D-F3AFABBB8C8D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7168CE2-23BC-5E6B-0905-84DE30570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296" y="3124088"/>
            <a:ext cx="2673891" cy="2894986"/>
          </a:xfrm>
          <a:prstGeom prst="rect">
            <a:avLst/>
          </a:prstGeom>
        </p:spPr>
      </p:pic>
      <p:pic>
        <p:nvPicPr>
          <p:cNvPr id="7" name="Imagen 6" descr="Mapa&#10;&#10;El contenido generado por IA puede ser incorrecto.">
            <a:extLst>
              <a:ext uri="{FF2B5EF4-FFF2-40B4-BE49-F238E27FC236}">
                <a16:creationId xmlns:a16="http://schemas.microsoft.com/office/drawing/2014/main" id="{70922708-1B64-1169-5813-F0ACC34E9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32" y="3124088"/>
            <a:ext cx="2625031" cy="2894986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3367C548-4360-EDE2-BCF6-CFF8C1245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04" y="3124088"/>
            <a:ext cx="2673893" cy="2894986"/>
          </a:xfrm>
          <a:prstGeom prst="rect">
            <a:avLst/>
          </a:prstGeom>
        </p:spPr>
      </p:pic>
      <p:pic>
        <p:nvPicPr>
          <p:cNvPr id="11" name="Imagen 10" descr="Mapa&#10;&#10;El contenido generado por IA puede ser incorrecto.">
            <a:extLst>
              <a:ext uri="{FF2B5EF4-FFF2-40B4-BE49-F238E27FC236}">
                <a16:creationId xmlns:a16="http://schemas.microsoft.com/office/drawing/2014/main" id="{4D1D1A17-C1FE-CD30-E387-1E1D0422D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51" y="141312"/>
            <a:ext cx="2586822" cy="2846225"/>
          </a:xfrm>
          <a:prstGeom prst="rect">
            <a:avLst/>
          </a:prstGeom>
        </p:spPr>
      </p:pic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3FBAA432-4AD7-D8F2-36B1-FBBF17F40E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00" y="226324"/>
            <a:ext cx="2467993" cy="2715480"/>
          </a:xfrm>
          <a:prstGeom prst="rect">
            <a:avLst/>
          </a:prstGeom>
        </p:spPr>
      </p:pic>
      <p:pic>
        <p:nvPicPr>
          <p:cNvPr id="15" name="Imagen 14" descr="Gráfico&#10;&#10;El contenido generado por IA puede ser incorrecto.">
            <a:extLst>
              <a:ext uri="{FF2B5EF4-FFF2-40B4-BE49-F238E27FC236}">
                <a16:creationId xmlns:a16="http://schemas.microsoft.com/office/drawing/2014/main" id="{E1811804-93FA-B6EA-9BCE-7279C4720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1" y="141312"/>
            <a:ext cx="2625031" cy="2842086"/>
          </a:xfrm>
          <a:prstGeom prst="rect">
            <a:avLst/>
          </a:prstGeom>
        </p:spPr>
      </p:pic>
      <p:pic>
        <p:nvPicPr>
          <p:cNvPr id="17" name="Imagen 16" descr="Gráfico&#10;&#10;El contenido generado por IA puede ser incorrecto.">
            <a:extLst>
              <a:ext uri="{FF2B5EF4-FFF2-40B4-BE49-F238E27FC236}">
                <a16:creationId xmlns:a16="http://schemas.microsoft.com/office/drawing/2014/main" id="{6A9F0B9D-1496-9C4E-CB8C-A280D60BF3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87" y="226324"/>
            <a:ext cx="2467993" cy="26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90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A8E5B-B6F6-96F9-7C12-867AC4E7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87EF6D3-4DA5-78D8-B7C5-454A5176481E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857E99E5-8378-060A-F8F9-2251A7C4AB57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695A383-F60B-DFE2-522F-930AE3E383FB}"/>
              </a:ext>
            </a:extLst>
          </p:cNvPr>
          <p:cNvSpPr txBox="1"/>
          <p:nvPr/>
        </p:nvSpPr>
        <p:spPr>
          <a:xfrm>
            <a:off x="249174" y="271195"/>
            <a:ext cx="60944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Predicción del Conteo de Deslizamientos por Escenario Climático</a:t>
            </a:r>
            <a:endParaRPr lang="es-CO" sz="2200" dirty="0">
              <a:solidFill>
                <a:srgbClr val="172B7E"/>
              </a:solidFill>
              <a:latin typeface="Ancizar Serif Extrabold" panose="020A0902070300000003" pitchFamily="18" charset="0"/>
              <a:ea typeface="+mj-ea"/>
            </a:endParaRPr>
          </a:p>
        </p:txBody>
      </p:sp>
      <p:pic>
        <p:nvPicPr>
          <p:cNvPr id="3" name="Imagen 2" descr="Gráfico, Gráfico de dispersión">
            <a:extLst>
              <a:ext uri="{FF2B5EF4-FFF2-40B4-BE49-F238E27FC236}">
                <a16:creationId xmlns:a16="http://schemas.microsoft.com/office/drawing/2014/main" id="{37FEB458-05E9-755D-99E2-40E6E5085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1355934"/>
            <a:ext cx="11332464" cy="414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8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CC2BB-7C31-9145-0C71-0254C1C37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5128018-1AE6-6907-D27A-BE36505D9BE0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C9C431C8-4265-70BB-2545-FE30715B0B87}"/>
              </a:ext>
            </a:extLst>
          </p:cNvPr>
          <p:cNvSpPr txBox="1"/>
          <p:nvPr/>
        </p:nvSpPr>
        <p:spPr>
          <a:xfrm>
            <a:off x="2479450" y="5702640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FFDCCE-813F-EC1E-81AF-0F992BCA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51" y="726960"/>
            <a:ext cx="5268060" cy="52585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0D64542-22B4-AF1D-DC6F-0165AA42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90" y="726960"/>
            <a:ext cx="4532910" cy="52585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13C5F7A-D736-C5AF-0F2A-6772F537E89C}"/>
              </a:ext>
            </a:extLst>
          </p:cNvPr>
          <p:cNvSpPr/>
          <p:nvPr/>
        </p:nvSpPr>
        <p:spPr>
          <a:xfrm>
            <a:off x="528051" y="162014"/>
            <a:ext cx="962025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MGWR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593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0261A-31A0-28CD-A0C9-40609B906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7B1C1556-D15E-226D-35BD-67C43C0E3C85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61FBB44-E38C-8773-4A06-E4118114C30B}"/>
              </a:ext>
            </a:extLst>
          </p:cNvPr>
          <p:cNvSpPr txBox="1"/>
          <p:nvPr/>
        </p:nvSpPr>
        <p:spPr>
          <a:xfrm>
            <a:off x="3836260" y="5397996"/>
            <a:ext cx="4814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Marcador de contenido 4" descr="Gráfico&#10;&#10;El contenido generado por IA puede ser incorrecto.">
            <a:extLst>
              <a:ext uri="{FF2B5EF4-FFF2-40B4-BE49-F238E27FC236}">
                <a16:creationId xmlns:a16="http://schemas.microsoft.com/office/drawing/2014/main" id="{39DB21A3-A15A-B16A-60C8-B3C7F3BCD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83" y="310577"/>
            <a:ext cx="2177064" cy="2395378"/>
          </a:xfrm>
        </p:spPr>
      </p:pic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4D8B271-86EF-A1C8-A838-D03F278C0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64" y="2938636"/>
            <a:ext cx="2318232" cy="2459360"/>
          </a:xfrm>
          <a:prstGeom prst="rect">
            <a:avLst/>
          </a:prstGeom>
        </p:spPr>
      </p:pic>
      <p:pic>
        <p:nvPicPr>
          <p:cNvPr id="9" name="Imagen 8" descr="Gráfico, Mapa&#10;&#10;El contenido generado por IA puede ser incorrecto.">
            <a:extLst>
              <a:ext uri="{FF2B5EF4-FFF2-40B4-BE49-F238E27FC236}">
                <a16:creationId xmlns:a16="http://schemas.microsoft.com/office/drawing/2014/main" id="{9B88A0A6-E8D2-2A44-B2D1-50D6832C2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18" y="2908238"/>
            <a:ext cx="2343186" cy="2485832"/>
          </a:xfrm>
          <a:prstGeom prst="rect">
            <a:avLst/>
          </a:prstGeom>
        </p:spPr>
      </p:pic>
      <p:pic>
        <p:nvPicPr>
          <p:cNvPr id="11" name="Imagen 10" descr="Gráfico&#10;&#10;El contenido generado por IA puede ser incorrecto.">
            <a:extLst>
              <a:ext uri="{FF2B5EF4-FFF2-40B4-BE49-F238E27FC236}">
                <a16:creationId xmlns:a16="http://schemas.microsoft.com/office/drawing/2014/main" id="{DED89CF2-3194-8594-8000-753FAC1BB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36" y="2908238"/>
            <a:ext cx="2378846" cy="2485832"/>
          </a:xfrm>
          <a:prstGeom prst="rect">
            <a:avLst/>
          </a:prstGeom>
        </p:spPr>
      </p:pic>
      <p:pic>
        <p:nvPicPr>
          <p:cNvPr id="13" name="Imagen 12" descr="Gráfico, Mapa&#10;&#10;El contenido generado por IA puede ser incorrecto.">
            <a:extLst>
              <a:ext uri="{FF2B5EF4-FFF2-40B4-BE49-F238E27FC236}">
                <a16:creationId xmlns:a16="http://schemas.microsoft.com/office/drawing/2014/main" id="{A2D70A95-EDA0-D141-23AF-973F7A8E3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48" y="310577"/>
            <a:ext cx="2212440" cy="2395378"/>
          </a:xfrm>
          <a:prstGeom prst="rect">
            <a:avLst/>
          </a:prstGeom>
        </p:spPr>
      </p:pic>
      <p:pic>
        <p:nvPicPr>
          <p:cNvPr id="15" name="Imagen 14" descr="Gráfico&#10;&#10;El contenido generado por IA puede ser incorrecto.">
            <a:extLst>
              <a:ext uri="{FF2B5EF4-FFF2-40B4-BE49-F238E27FC236}">
                <a16:creationId xmlns:a16="http://schemas.microsoft.com/office/drawing/2014/main" id="{AF44460C-B633-B254-7B88-C3B2AC715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935" y="310577"/>
            <a:ext cx="2172010" cy="2395378"/>
          </a:xfrm>
          <a:prstGeom prst="rect">
            <a:avLst/>
          </a:prstGeom>
        </p:spPr>
      </p:pic>
      <p:pic>
        <p:nvPicPr>
          <p:cNvPr id="17" name="Imagen 16" descr="Gráfico&#10;&#10;El contenido generado por IA puede ser incorrecto.">
            <a:extLst>
              <a:ext uri="{FF2B5EF4-FFF2-40B4-BE49-F238E27FC236}">
                <a16:creationId xmlns:a16="http://schemas.microsoft.com/office/drawing/2014/main" id="{06FB8AB4-03D7-7337-1EE8-2B945B667C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36" y="310577"/>
            <a:ext cx="2257921" cy="239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37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17538-69B3-5151-5076-435E466C5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A777519-DECD-220D-B89A-237C8EA74182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E33A16A-066E-B30A-5B15-61B44D0E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28" y="986760"/>
            <a:ext cx="6909343" cy="459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3AD8CC-585C-C9EC-68A9-BDF5B8A00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52" y="523116"/>
            <a:ext cx="5315692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9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E5A3D-3940-0029-62A5-FD3CCB45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597120C-BD16-647E-AC3B-BF108D5BDF14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pic>
        <p:nvPicPr>
          <p:cNvPr id="2" name="Imagen 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0DDD4966-EA7B-3A72-BAF7-258C2FE99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749379"/>
            <a:ext cx="11144250" cy="406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58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FA3F3-475E-081D-CB70-56CA9CAB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3247DEF-E2E9-AF30-05B8-1599F9283618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506076" y="81821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Título Ancízar Serif </a:t>
            </a:r>
            <a:r>
              <a:rPr lang="es-ES" sz="2400" dirty="0" err="1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Extrabold</a:t>
            </a:r>
            <a:r>
              <a:rPr lang="es-E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 22 pt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506076" y="484515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SUBTÍTULO ANCÍZAR SANS </a:t>
            </a:r>
            <a:r>
              <a:rPr lang="mr-IN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–</a:t>
            </a:r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 ESPACIADO INTERLETRA SEPARADO </a:t>
            </a:r>
            <a:r>
              <a:rPr lang="mr-IN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–</a:t>
            </a:r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 14pt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D3B0D8-F10F-996C-3525-DC1D5D12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839" y="1371845"/>
            <a:ext cx="4458322" cy="37533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DED0BC6-02F8-AA44-2A49-F1A2BBF1AF93}"/>
              </a:ext>
            </a:extLst>
          </p:cNvPr>
          <p:cNvSpPr txBox="1"/>
          <p:nvPr/>
        </p:nvSpPr>
        <p:spPr>
          <a:xfrm>
            <a:off x="3279718" y="5224545"/>
            <a:ext cx="9063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Tabla 2. Cambios Relativos en Predicciones de Susceptibilidad bajo Escenarios de Cambio Climático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9648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9BB7-8852-081C-13F2-E3F139B2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CC1D1B3-D62F-FA64-9ECB-B6752115C25A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82E0B-AD36-0487-3865-7BE0F11AC2F7}"/>
              </a:ext>
            </a:extLst>
          </p:cNvPr>
          <p:cNvSpPr txBox="1"/>
          <p:nvPr/>
        </p:nvSpPr>
        <p:spPr>
          <a:xfrm>
            <a:off x="673623" y="19225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Modelos jerárquicos con R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074A08-92A5-E3D2-FD28-27C4DE925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144" y="1177143"/>
            <a:ext cx="753122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Oportunidades de mejora identificadas: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Optimización de variables espaciales: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O" altLang="es-CO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Algunas variables muestran poca variación espacial real y podrían beneficiarse de tratamiento global en lugar de local.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b="1" dirty="0">
                <a:latin typeface="Arial" panose="020B0604020202020204" pitchFamily="34" charset="0"/>
              </a:rPr>
              <a:t>2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Exploración de agrupaciones alternativas: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O" altLang="es-CO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Probar diferentes algoritmos de </a:t>
            </a:r>
            <a:r>
              <a:rPr kumimoji="0" lang="es-CO" altLang="es-CO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CO" altLang="es-CO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generen regiones más balanceadas podría mejorar la estabilidad de métodos discretos.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b="1" dirty="0">
                <a:latin typeface="Arial" panose="020B0604020202020204" pitchFamily="34" charset="0"/>
              </a:rPr>
              <a:t>3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Integración de escalas temporales: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O" altLang="es-CO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Incorporar la dimensión temporal en la modelación espacial para capturar dinámicas de cambio climático a múltiples escalas.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Estos avances metodológicos son cruciales para mejorar la evaluación de riesgos futuros y apoyar la toma de decisiones en gestión de amenazas bajo escenarios de cambio climático.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27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5038723" y="2920654"/>
            <a:ext cx="209348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o-RO" sz="3200" i="1" dirty="0">
                <a:solidFill>
                  <a:srgbClr val="E03A00"/>
                </a:solidFill>
                <a:latin typeface="Ancizar Serif"/>
                <a:cs typeface="Ancizar Serif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13219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21 Rectángulo"/>
          <p:cNvSpPr/>
          <p:nvPr/>
        </p:nvSpPr>
        <p:spPr>
          <a:xfrm>
            <a:off x="3977641" y="3239266"/>
            <a:ext cx="1363811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CO" sz="1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itchFamily="34" charset="0"/>
                <a:cs typeface="Ancizar Sans"/>
              </a:rPr>
              <a:t>IMAGEN</a:t>
            </a:r>
            <a:endParaRPr lang="es-ES" sz="1600" b="1" spc="300" dirty="0">
              <a:solidFill>
                <a:schemeClr val="tx1">
                  <a:lumMod val="50000"/>
                  <a:lumOff val="50000"/>
                </a:schemeClr>
              </a:solidFill>
              <a:latin typeface="Ancizar Sans" pitchFamily="34" charset="0"/>
              <a:cs typeface="Ancizar Sans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83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</a:t>
            </a:r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Sans Itálica 9 pt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Sans Itálica  9 pt</a:t>
            </a:r>
          </a:p>
        </p:txBody>
      </p:sp>
      <p:pic>
        <p:nvPicPr>
          <p:cNvPr id="4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043FE24B-8BBF-B7C3-61DA-47F8BEE1BB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3009"/>
            <a:ext cx="10515600" cy="341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8CFF01-72B4-C09B-F88C-DF72F075EA2C}"/>
              </a:ext>
            </a:extLst>
          </p:cNvPr>
          <p:cNvSpPr txBox="1">
            <a:spLocks/>
          </p:cNvSpPr>
          <p:nvPr/>
        </p:nvSpPr>
        <p:spPr>
          <a:xfrm>
            <a:off x="838200" y="693620"/>
            <a:ext cx="9512328" cy="430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419" sz="2800" dirty="0">
                <a:solidFill>
                  <a:srgbClr val="172B7E"/>
                </a:solidFill>
                <a:latin typeface="Ancizar Serif Extrabold" panose="020A0902070300000003" pitchFamily="18" charset="0"/>
              </a:rPr>
              <a:t>Entendiendo los escenarios de Cambio Climático</a:t>
            </a:r>
          </a:p>
        </p:txBody>
      </p:sp>
    </p:spTree>
    <p:extLst>
      <p:ext uri="{BB962C8B-B14F-4D97-AF65-F5344CB8AC3E}">
        <p14:creationId xmlns:p14="http://schemas.microsoft.com/office/powerpoint/2010/main" val="82566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5604-28FD-D9BE-F690-375CA8A7F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30BD697-B361-6AFB-0F9D-46428A97C6B8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C91006-9BA0-085D-7247-9433ED030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91" y="1740177"/>
            <a:ext cx="5465214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Tabla de Contenido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1. Introducción y Datos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2. Caracterización Climática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3. Modelos de Heterogeneidad Espacial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4. Modelos Jerárquicos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5. Regresión Geográficamente Ponderada (MGWR)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</a:rPr>
              <a:t>6. Conclusiones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0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7279DA-D411-649B-35A0-2A0FD97D47DD}"/>
              </a:ext>
            </a:extLst>
          </p:cNvPr>
          <p:cNvSpPr txBox="1"/>
          <p:nvPr/>
        </p:nvSpPr>
        <p:spPr>
          <a:xfrm>
            <a:off x="350252" y="81821"/>
            <a:ext cx="6505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Área de Estudio y Objetivos </a:t>
            </a:r>
            <a:endParaRPr lang="es-CO" sz="2200" dirty="0">
              <a:solidFill>
                <a:srgbClr val="172B7E"/>
              </a:solidFill>
              <a:latin typeface="Ancizar Serif Extrabold" panose="020A0902070300000003" pitchFamily="18" charset="0"/>
              <a:ea typeface="+mj-ea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A3FB3A-69B1-9769-2FB9-478401C7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21" y="5623980"/>
            <a:ext cx="1035186" cy="2698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B6D110-0704-D8BB-8308-B0153809B017}"/>
              </a:ext>
            </a:extLst>
          </p:cNvPr>
          <p:cNvSpPr txBox="1"/>
          <p:nvPr/>
        </p:nvSpPr>
        <p:spPr>
          <a:xfrm>
            <a:off x="6855826" y="2323512"/>
            <a:ext cx="30191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ea typeface="+mj-ea"/>
              </a:rPr>
              <a:t>Objetivo: Evaluar cómo los cambios futuros de precipitación afectarán la susceptibilidad a deslizamientos en las cuencas colombianas</a:t>
            </a:r>
            <a:endParaRPr lang="es-CO" sz="1400" spc="300" dirty="0">
              <a:solidFill>
                <a:srgbClr val="172B7E"/>
              </a:solidFill>
              <a:latin typeface="Ancizar Sans" panose="020B0602040300000003" pitchFamily="34" charset="0"/>
              <a:ea typeface="+mj-ea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320381" y="5366322"/>
            <a:ext cx="4465426" cy="2153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800" dirty="0">
                <a:solidFill>
                  <a:schemeClr val="tx1"/>
                </a:solidFill>
              </a:rPr>
              <a:t>Figura 1. Unidades de Análisis: Cuencas Hidrográficas Nivel 7 para Modelación de Susceptibilidad</a:t>
            </a:r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2" name="Marcador de contenido 6" descr="Mapa&#10;&#10;El contenido generado por IA puede ser incorrecto.">
            <a:extLst>
              <a:ext uri="{FF2B5EF4-FFF2-40B4-BE49-F238E27FC236}">
                <a16:creationId xmlns:a16="http://schemas.microsoft.com/office/drawing/2014/main" id="{414B4091-1E97-C48D-CDDB-1641501BE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80" y="887267"/>
            <a:ext cx="4465427" cy="4465427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639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66AC-5163-4F87-390A-6B3158C1B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149488BD-4695-8268-A90D-94E48812B282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A3841F-F1E9-26EF-79B1-67D815F6B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64" y="795894"/>
            <a:ext cx="4943475" cy="489950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2853782-42FD-75E7-178E-BB243437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62" y="795894"/>
            <a:ext cx="3401038" cy="489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96F0B7E-18D3-B57A-1346-42132620D772}"/>
              </a:ext>
            </a:extLst>
          </p:cNvPr>
          <p:cNvSpPr txBox="1"/>
          <p:nvPr/>
        </p:nvSpPr>
        <p:spPr>
          <a:xfrm>
            <a:off x="485775" y="222945"/>
            <a:ext cx="4105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Patron</a:t>
            </a:r>
            <a:r>
              <a:rPr lang="es-ES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</a:rPr>
              <a:t> de puntos</a:t>
            </a:r>
            <a:endParaRPr lang="es-CO" sz="2200" dirty="0">
              <a:solidFill>
                <a:srgbClr val="172B7E"/>
              </a:solidFill>
              <a:latin typeface="Ancizar Serif Extrabold" panose="020A0902070300000003" pitchFamily="18" charset="0"/>
              <a:ea typeface="+mj-ea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1A1A8C5-00E7-BEAB-FFF6-B68E837EEE74}"/>
              </a:ext>
            </a:extLst>
          </p:cNvPr>
          <p:cNvSpPr/>
          <p:nvPr/>
        </p:nvSpPr>
        <p:spPr>
          <a:xfrm>
            <a:off x="881062" y="5715647"/>
            <a:ext cx="4465426" cy="2153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/>
                </a:solidFill>
              </a:rPr>
              <a:t>Figura 2. Localización Geográfica de Eventos de Deslizamiento en el </a:t>
            </a:r>
            <a:r>
              <a:rPr lang="es-ES" sz="800" dirty="0" err="1">
                <a:solidFill>
                  <a:schemeClr val="tx1"/>
                </a:solidFill>
              </a:rPr>
              <a:t>Dataset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F119C73-E068-02D0-4DA2-3AE8E7D277DB}"/>
              </a:ext>
            </a:extLst>
          </p:cNvPr>
          <p:cNvSpPr/>
          <p:nvPr/>
        </p:nvSpPr>
        <p:spPr>
          <a:xfrm>
            <a:off x="6581162" y="5715647"/>
            <a:ext cx="3425118" cy="2153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/>
                </a:solidFill>
              </a:rPr>
              <a:t>Figura 3. Distribución de Densidad de Deslizamientos (</a:t>
            </a:r>
            <a:r>
              <a:rPr lang="es-ES" sz="800" dirty="0" err="1">
                <a:solidFill>
                  <a:schemeClr val="tx1"/>
                </a:solidFill>
              </a:rPr>
              <a:t>Kernel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Density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>
                <a:solidFill>
                  <a:schemeClr val="tx1"/>
                </a:solidFill>
              </a:rPr>
              <a:t>Estimation</a:t>
            </a:r>
            <a:r>
              <a:rPr lang="es-ES" sz="800" dirty="0">
                <a:solidFill>
                  <a:schemeClr val="tx1"/>
                </a:solidFill>
              </a:rPr>
              <a:t>)</a:t>
            </a:r>
            <a:endParaRPr lang="es-CO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4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88320-833C-9EC8-52C7-561E1F7EF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ECAF6FD-6717-6BB4-9D32-A6770BA6285C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F9D4643-81AE-4772-1D23-F1506CC49179}"/>
              </a:ext>
            </a:extLst>
          </p:cNvPr>
          <p:cNvSpPr txBox="1">
            <a:spLocks/>
          </p:cNvSpPr>
          <p:nvPr/>
        </p:nvSpPr>
        <p:spPr>
          <a:xfrm>
            <a:off x="350252" y="40649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ES" sz="2400" dirty="0">
              <a:solidFill>
                <a:srgbClr val="172B7E"/>
              </a:solidFill>
              <a:latin typeface="Ancizar Serif Extrabold" panose="020A0902070300000003" pitchFamily="18" charset="0"/>
              <a:cs typeface="Ancizar Sans Extrabold"/>
            </a:endParaRPr>
          </a:p>
          <a:p>
            <a:pPr algn="l"/>
            <a:r>
              <a:rPr lang="es-CO" sz="2400" dirty="0">
                <a:solidFill>
                  <a:srgbClr val="172B7E"/>
                </a:solidFill>
                <a:latin typeface="Ancizar Serif Extrabold" panose="020A0902070300000003" pitchFamily="18" charset="0"/>
              </a:rPr>
              <a:t>Variables Predictoras</a:t>
            </a:r>
            <a:endParaRPr lang="es-ES" sz="2400" dirty="0">
              <a:solidFill>
                <a:srgbClr val="172B7E"/>
              </a:solidFill>
              <a:latin typeface="Ancizar Serif Extrabold" panose="020A0902070300000003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F23032-D74D-5B0C-6D50-EE9A2EF85FBA}"/>
              </a:ext>
            </a:extLst>
          </p:cNvPr>
          <p:cNvSpPr txBox="1"/>
          <p:nvPr/>
        </p:nvSpPr>
        <p:spPr>
          <a:xfrm>
            <a:off x="350252" y="436589"/>
            <a:ext cx="8181974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Predictores:</a:t>
            </a:r>
            <a:b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</a:b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Topográficos: </a:t>
            </a:r>
          </a:p>
          <a:p>
            <a:endParaRPr lang="es-ES" sz="1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Pendiente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Elevación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Integral hipsométrica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Sísmicos: Aceleración Pico del Suelo (PGA)</a:t>
            </a:r>
          </a:p>
          <a:p>
            <a:b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</a:b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Climáticos: CWD, RX5day, R95p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Histórico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1985-2005</a:t>
            </a:r>
          </a:p>
          <a:p>
            <a:pPr lvl="1"/>
            <a:endParaRPr lang="es-ES" sz="1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Futuro: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2020-2040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2040-2060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2060-2080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2080-2100</a:t>
            </a:r>
          </a:p>
          <a:p>
            <a:endParaRPr lang="es-ES" sz="1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</a:endParaRPr>
          </a:p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 (Futuro 2005-2100)</a:t>
            </a:r>
            <a:b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</a:br>
            <a:endParaRPr lang="es-ES" sz="1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</a:endParaRPr>
          </a:p>
          <a:p>
            <a:pPr>
              <a:buNone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CWD - Consecutive </a:t>
            </a:r>
            <a:r>
              <a:rPr lang="es-E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Wet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 </a:t>
            </a:r>
            <a:r>
              <a:rPr lang="es-E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Days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 (Días Húmedos Consecutivos)</a:t>
            </a:r>
          </a:p>
          <a:p>
            <a:pPr>
              <a:buNone/>
            </a:pP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Número máximo de días consecutivos con precipitación diaria mayor o igual a 1 mm durante un año. Este índice mide la persistencia de períodos húmedos y es crucial para evaluar la saturación progresiva del suelo.</a:t>
            </a:r>
          </a:p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Unidades: días</a:t>
            </a:r>
          </a:p>
          <a:p>
            <a:endParaRPr lang="es-ES" sz="1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</a:endParaRPr>
          </a:p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RX5day - </a:t>
            </a:r>
            <a:r>
              <a:rPr lang="es-E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Maximum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 5-day </a:t>
            </a:r>
            <a:r>
              <a:rPr lang="es-E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Precipitation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 (Precipitación Máxima en 5 Días)</a:t>
            </a:r>
          </a:p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Precipitación máxima acumulada en cualquier período de 5 días consecutivos durante un año. Captura eventos de precipitación intensa sostenida que pueden superar la capacidad de infiltración del suelo y desencadenar deslizamientos.</a:t>
            </a:r>
          </a:p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Unidades: mm</a:t>
            </a:r>
          </a:p>
          <a:p>
            <a:endParaRPr lang="es-ES" sz="1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</a:endParaRPr>
          </a:p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R95p - </a:t>
            </a:r>
            <a:r>
              <a:rPr lang="es-E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Very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 </a:t>
            </a:r>
            <a:r>
              <a:rPr lang="es-E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Wet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 </a:t>
            </a:r>
            <a:r>
              <a:rPr lang="es-E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Days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 (Días Muy Húmedos)</a:t>
            </a:r>
          </a:p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Precipitación total anual acumulada cuando la precipitación diaria excede el percentil 95 de la distribución de días húmedos del período base (1961-1990). Identifica eventos de precipitación extrema que pueden generar condiciones críticas de estabilidad de taludes.</a:t>
            </a:r>
          </a:p>
          <a:p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</a:rPr>
              <a:t>Unidades: mm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O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F4E59FCB-90B1-4B79-640E-A0E39DC02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27731"/>
              </p:ext>
            </p:extLst>
          </p:nvPr>
        </p:nvGraphicFramePr>
        <p:xfrm>
          <a:off x="4673122" y="1466572"/>
          <a:ext cx="6944844" cy="1325880"/>
        </p:xfrm>
        <a:graphic>
          <a:graphicData uri="http://schemas.openxmlformats.org/drawingml/2006/table">
            <a:tbl>
              <a:tblPr/>
              <a:tblGrid>
                <a:gridCol w="737004">
                  <a:extLst>
                    <a:ext uri="{9D8B030D-6E8A-4147-A177-3AD203B41FA5}">
                      <a16:colId xmlns:a16="http://schemas.microsoft.com/office/drawing/2014/main" val="1707803040"/>
                    </a:ext>
                  </a:extLst>
                </a:gridCol>
                <a:gridCol w="1654166">
                  <a:extLst>
                    <a:ext uri="{9D8B030D-6E8A-4147-A177-3AD203B41FA5}">
                      <a16:colId xmlns:a16="http://schemas.microsoft.com/office/drawing/2014/main" val="4224473709"/>
                    </a:ext>
                  </a:extLst>
                </a:gridCol>
                <a:gridCol w="4553674">
                  <a:extLst>
                    <a:ext uri="{9D8B030D-6E8A-4147-A177-3AD203B41FA5}">
                      <a16:colId xmlns:a16="http://schemas.microsoft.com/office/drawing/2014/main" val="7445103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sz="1050" dirty="0"/>
                        <a:t>Índice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50" dirty="0"/>
                        <a:t>Proceso Físico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50" dirty="0"/>
                        <a:t>Importancia para Deslizamientos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323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sz="1050" b="1" dirty="0"/>
                        <a:t>CWD</a:t>
                      </a:r>
                      <a:endParaRPr lang="es-CO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50" dirty="0"/>
                        <a:t>Saturación progresiva del suelo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50" dirty="0"/>
                        <a:t>Períodos húmedos prolongados reducen la resistencia al corte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874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sz="1050" b="1"/>
                        <a:t>RX5day</a:t>
                      </a:r>
                      <a:endParaRPr lang="es-CO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Infiltración excesiva de corta duración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Eventos intensos pueden generar presión de poros crítica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99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sz="1050" b="1"/>
                        <a:t>R95p</a:t>
                      </a:r>
                      <a:endParaRPr lang="es-CO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50" dirty="0"/>
                        <a:t>Eventos excepcionales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Precipitaciones extremas superan umbrales de estabilidad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7669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882AF195-D3CC-2D74-4687-F2745EC8A8D5}"/>
              </a:ext>
            </a:extLst>
          </p:cNvPr>
          <p:cNvSpPr txBox="1"/>
          <p:nvPr/>
        </p:nvSpPr>
        <p:spPr>
          <a:xfrm>
            <a:off x="5327593" y="2926782"/>
            <a:ext cx="9063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/>
              <a:t>Tabla 1. Extremos Climáticos bajo Cambio Climático: Mecanismos de Disparador de Deslizamientos</a:t>
            </a:r>
          </a:p>
        </p:txBody>
      </p:sp>
    </p:spTree>
    <p:extLst>
      <p:ext uri="{BB962C8B-B14F-4D97-AF65-F5344CB8AC3E}">
        <p14:creationId xmlns:p14="http://schemas.microsoft.com/office/powerpoint/2010/main" val="26075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CFBC7-5FD0-CEDA-AEB4-B6F4C819F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3A6FBBA-FF3B-683B-AEE2-BA3027D0723F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46E5B381-6146-49C7-4ACB-14BE67AA4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9" y="737536"/>
            <a:ext cx="4258251" cy="45342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E2B687A-AF7A-F505-8A36-012F4BFB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695" y="737536"/>
            <a:ext cx="3622127" cy="45342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86294CB-7059-2A60-CA97-AE73DD6479B2}"/>
              </a:ext>
            </a:extLst>
          </p:cNvPr>
          <p:cNvSpPr/>
          <p:nvPr/>
        </p:nvSpPr>
        <p:spPr>
          <a:xfrm>
            <a:off x="1057617" y="5271753"/>
            <a:ext cx="4258251" cy="3959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  <a:sym typeface="Avenir"/>
              </a:rPr>
              <a:t>Figura 4. </a:t>
            </a:r>
            <a:r>
              <a:rPr lang="es-ES" sz="800" dirty="0">
                <a:solidFill>
                  <a:schemeClr val="tx1"/>
                </a:solidFill>
              </a:rPr>
              <a:t>Distribución Espacial de Factores de Susceptibilidad Física</a:t>
            </a:r>
            <a:endParaRPr lang="es-ES" sz="800" dirty="0">
              <a:solidFill>
                <a:schemeClr val="tx1"/>
              </a:solidFill>
              <a:sym typeface="Avenir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246BDF-1F1D-FFF5-106B-9DD0888872E8}"/>
              </a:ext>
            </a:extLst>
          </p:cNvPr>
          <p:cNvSpPr/>
          <p:nvPr/>
        </p:nvSpPr>
        <p:spPr>
          <a:xfrm>
            <a:off x="6802695" y="5271753"/>
            <a:ext cx="3653466" cy="3509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  <a:sym typeface="Avenir"/>
              </a:rPr>
              <a:t>Figura 5. </a:t>
            </a:r>
            <a:r>
              <a:rPr lang="es-ES" sz="800" dirty="0">
                <a:solidFill>
                  <a:schemeClr val="tx1"/>
                </a:solidFill>
              </a:rPr>
              <a:t>Distribución Espacial de Precipitación Histórica por Cuantiles (1985-2005)</a:t>
            </a:r>
            <a:endParaRPr lang="es-ES" sz="800" dirty="0">
              <a:solidFill>
                <a:schemeClr val="tx1"/>
              </a:solidFill>
              <a:sym typeface="Avenir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4F046E-45BC-9B4E-D7B7-25EFA6936782}"/>
              </a:ext>
            </a:extLst>
          </p:cNvPr>
          <p:cNvSpPr txBox="1"/>
          <p:nvPr/>
        </p:nvSpPr>
        <p:spPr>
          <a:xfrm>
            <a:off x="138742" y="22176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rgbClr val="172B7E"/>
                </a:solidFill>
                <a:latin typeface="Ancizar Serif Extrabold" panose="020A0902070300000003" pitchFamily="18" charset="0"/>
                <a:ea typeface="+mj-ea"/>
                <a:cs typeface="+mj-cs"/>
              </a:rPr>
              <a:t>Distribución Espacial de Variables Predictoras</a:t>
            </a:r>
            <a:endParaRPr lang="es-CO" sz="2200" dirty="0">
              <a:solidFill>
                <a:srgbClr val="172B7E"/>
              </a:solidFill>
              <a:latin typeface="Ancizar Serif Extrabold" panose="020A09020703000000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04178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2AC02-CCA8-EDB2-C395-595E7E91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1ECEBE65-C455-ACE0-B089-7BC609B1E743}"/>
              </a:ext>
            </a:extLst>
          </p:cNvPr>
          <p:cNvSpPr txBox="1"/>
          <p:nvPr/>
        </p:nvSpPr>
        <p:spPr>
          <a:xfrm>
            <a:off x="350252" y="6268348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Facultad de Minas - Sede Medellín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Proyecto: Susceptibilidad a Deslizamientos y Cambio Climático</a:t>
            </a:r>
          </a:p>
          <a:p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Universidad Nacional de Colombia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pic>
        <p:nvPicPr>
          <p:cNvPr id="3" name="Google Shape;120;p4">
            <a:extLst>
              <a:ext uri="{FF2B5EF4-FFF2-40B4-BE49-F238E27FC236}">
                <a16:creationId xmlns:a16="http://schemas.microsoft.com/office/drawing/2014/main" id="{C2838A5F-0299-DE7C-A97F-F3B46754E9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77" y="1707898"/>
            <a:ext cx="6854805" cy="22626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121;p4">
            <a:extLst>
              <a:ext uri="{FF2B5EF4-FFF2-40B4-BE49-F238E27FC236}">
                <a16:creationId xmlns:a16="http://schemas.microsoft.com/office/drawing/2014/main" id="{1DEBC1CB-03DF-33BD-0082-1F846BC5B6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1269" y="1565693"/>
            <a:ext cx="4589841" cy="29482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826F8BB-BE91-DF6A-6487-C7C440A0D21E}"/>
              </a:ext>
            </a:extLst>
          </p:cNvPr>
          <p:cNvSpPr/>
          <p:nvPr/>
        </p:nvSpPr>
        <p:spPr>
          <a:xfrm>
            <a:off x="187276" y="3977660"/>
            <a:ext cx="6854805" cy="2200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  <a:sym typeface="Avenir"/>
              </a:rPr>
              <a:t>Figura 6. Cálculo de índices para el modelo MIROC6 bajo el escenario climático 3 (7.0) para el horizonte 2080-2100.(ilustración propia)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CCCBE2-10BA-19C9-8E7C-61171773CA7C}"/>
              </a:ext>
            </a:extLst>
          </p:cNvPr>
          <p:cNvSpPr/>
          <p:nvPr/>
        </p:nvSpPr>
        <p:spPr>
          <a:xfrm>
            <a:off x="7121268" y="4513930"/>
            <a:ext cx="4589841" cy="4078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ES" sz="800" dirty="0">
                <a:solidFill>
                  <a:schemeClr val="tx1"/>
                </a:solidFill>
                <a:sym typeface="Avenir"/>
              </a:rPr>
              <a:t>Figura 7. Distribución de la precipitación máxima en ventanas de 7 días bajo escenarios futuros (ilustración propia)</a:t>
            </a:r>
          </a:p>
        </p:txBody>
      </p:sp>
    </p:spTree>
    <p:extLst>
      <p:ext uri="{BB962C8B-B14F-4D97-AF65-F5344CB8AC3E}">
        <p14:creationId xmlns:p14="http://schemas.microsoft.com/office/powerpoint/2010/main" val="963386627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2708</Words>
  <Application>Microsoft Office PowerPoint</Application>
  <PresentationFormat>Panorámica</PresentationFormat>
  <Paragraphs>298</Paragraphs>
  <Slides>28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Ancizar Sans</vt:lpstr>
      <vt:lpstr>Ancizar Sans Light</vt:lpstr>
      <vt:lpstr>Ancizar Serif</vt:lpstr>
      <vt:lpstr>Ancizar Serif Extrabold</vt:lpstr>
      <vt:lpstr>Aptos</vt:lpstr>
      <vt:lpstr>Arial</vt:lpstr>
      <vt:lpstr>Avenir</vt:lpstr>
      <vt:lpstr>Calibri</vt:lpstr>
      <vt:lpstr>Plantilla-presentacion</vt:lpstr>
      <vt:lpstr>Plantilla-presentacion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Autocorrelación Espacial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VOLKMAR VELEZ</dc:creator>
  <cp:lastModifiedBy>SAMUEL VOLKMAR VELEZ</cp:lastModifiedBy>
  <cp:revision>7</cp:revision>
  <dcterms:created xsi:type="dcterms:W3CDTF">2025-07-21T03:33:56Z</dcterms:created>
  <dcterms:modified xsi:type="dcterms:W3CDTF">2025-07-23T05:31:21Z</dcterms:modified>
</cp:coreProperties>
</file>